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9"/>
  </p:notesMasterIdLst>
  <p:handoutMasterIdLst>
    <p:handoutMasterId r:id="rId30"/>
  </p:handoutMasterIdLst>
  <p:sldIdLst>
    <p:sldId id="274" r:id="rId5"/>
    <p:sldId id="286" r:id="rId6"/>
    <p:sldId id="265" r:id="rId7"/>
    <p:sldId id="276" r:id="rId8"/>
    <p:sldId id="277" r:id="rId9"/>
    <p:sldId id="278" r:id="rId10"/>
    <p:sldId id="279" r:id="rId11"/>
    <p:sldId id="280" r:id="rId12"/>
    <p:sldId id="281" r:id="rId13"/>
    <p:sldId id="294" r:id="rId14"/>
    <p:sldId id="283" r:id="rId15"/>
    <p:sldId id="284" r:id="rId16"/>
    <p:sldId id="285" r:id="rId17"/>
    <p:sldId id="268" r:id="rId18"/>
    <p:sldId id="287" r:id="rId19"/>
    <p:sldId id="288" r:id="rId20"/>
    <p:sldId id="289" r:id="rId21"/>
    <p:sldId id="290" r:id="rId22"/>
    <p:sldId id="291" r:id="rId23"/>
    <p:sldId id="292" r:id="rId24"/>
    <p:sldId id="295" r:id="rId25"/>
    <p:sldId id="296" r:id="rId26"/>
    <p:sldId id="297" r:id="rId27"/>
    <p:sldId id="298" r:id="rId28"/>
  </p:sldIdLst>
  <p:sldSz cx="12192000" cy="6858000"/>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4E60"/>
    <a:srgbClr val="74BF56"/>
    <a:srgbClr val="64A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4638" autoAdjust="0"/>
  </p:normalViewPr>
  <p:slideViewPr>
    <p:cSldViewPr snapToGrid="0">
      <p:cViewPr varScale="1">
        <p:scale>
          <a:sx n="156" d="100"/>
          <a:sy n="156" d="100"/>
        </p:scale>
        <p:origin x="342" y="156"/>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78" d="100"/>
          <a:sy n="78" d="100"/>
        </p:scale>
        <p:origin x="3336"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9786" cy="498693"/>
          </a:xfrm>
          <a:prstGeom prst="rect">
            <a:avLst/>
          </a:prstGeom>
        </p:spPr>
        <p:txBody>
          <a:bodyPr vert="horz" lIns="95690" tIns="47845" rIns="95690" bIns="47845" rtlCol="0"/>
          <a:lstStyle>
            <a:lvl1pPr algn="l">
              <a:defRPr sz="1300"/>
            </a:lvl1pPr>
          </a:lstStyle>
          <a:p>
            <a:endParaRPr lang="en-AU"/>
          </a:p>
        </p:txBody>
      </p:sp>
      <p:sp>
        <p:nvSpPr>
          <p:cNvPr id="3" name="Date Placeholder 2"/>
          <p:cNvSpPr>
            <a:spLocks noGrp="1"/>
          </p:cNvSpPr>
          <p:nvPr>
            <p:ph type="dt" sz="quarter" idx="1"/>
          </p:nvPr>
        </p:nvSpPr>
        <p:spPr>
          <a:xfrm>
            <a:off x="3855839" y="0"/>
            <a:ext cx="2949786" cy="498693"/>
          </a:xfrm>
          <a:prstGeom prst="rect">
            <a:avLst/>
          </a:prstGeom>
        </p:spPr>
        <p:txBody>
          <a:bodyPr vert="horz" lIns="95690" tIns="47845" rIns="95690" bIns="47845" rtlCol="0"/>
          <a:lstStyle>
            <a:lvl1pPr algn="r">
              <a:defRPr sz="1300"/>
            </a:lvl1pPr>
          </a:lstStyle>
          <a:p>
            <a:fld id="{B851B196-2940-4224-A073-7AAAB80DEC05}" type="datetimeFigureOut">
              <a:rPr lang="en-AU" smtClean="0"/>
              <a:t>8/10/2025</a:t>
            </a:fld>
            <a:endParaRPr lang="en-AU"/>
          </a:p>
        </p:txBody>
      </p:sp>
      <p:sp>
        <p:nvSpPr>
          <p:cNvPr id="4" name="Footer Placeholder 3"/>
          <p:cNvSpPr>
            <a:spLocks noGrp="1"/>
          </p:cNvSpPr>
          <p:nvPr>
            <p:ph type="ftr" sz="quarter" idx="2"/>
          </p:nvPr>
        </p:nvSpPr>
        <p:spPr>
          <a:xfrm>
            <a:off x="1" y="9440647"/>
            <a:ext cx="2949786" cy="498692"/>
          </a:xfrm>
          <a:prstGeom prst="rect">
            <a:avLst/>
          </a:prstGeom>
        </p:spPr>
        <p:txBody>
          <a:bodyPr vert="horz" lIns="95690" tIns="47845" rIns="95690" bIns="47845" rtlCol="0" anchor="b"/>
          <a:lstStyle>
            <a:lvl1pPr algn="l">
              <a:defRPr sz="1300"/>
            </a:lvl1pPr>
          </a:lstStyle>
          <a:p>
            <a:endParaRPr lang="en-AU"/>
          </a:p>
        </p:txBody>
      </p:sp>
      <p:sp>
        <p:nvSpPr>
          <p:cNvPr id="5" name="Slide Number Placeholder 4"/>
          <p:cNvSpPr>
            <a:spLocks noGrp="1"/>
          </p:cNvSpPr>
          <p:nvPr>
            <p:ph type="sldNum" sz="quarter" idx="3"/>
          </p:nvPr>
        </p:nvSpPr>
        <p:spPr>
          <a:xfrm>
            <a:off x="3855839" y="9440647"/>
            <a:ext cx="2949786" cy="498692"/>
          </a:xfrm>
          <a:prstGeom prst="rect">
            <a:avLst/>
          </a:prstGeom>
        </p:spPr>
        <p:txBody>
          <a:bodyPr vert="horz" lIns="95690" tIns="47845" rIns="95690" bIns="47845" rtlCol="0" anchor="b"/>
          <a:lstStyle>
            <a:lvl1pPr algn="r">
              <a:defRPr sz="1300"/>
            </a:lvl1pPr>
          </a:lstStyle>
          <a:p>
            <a:fld id="{767EF965-6BAE-42EB-9832-6F313BACFC94}" type="slidenum">
              <a:rPr lang="en-AU" smtClean="0"/>
              <a:t>‹#›</a:t>
            </a:fld>
            <a:endParaRPr lang="en-AU"/>
          </a:p>
        </p:txBody>
      </p:sp>
    </p:spTree>
    <p:extLst>
      <p:ext uri="{BB962C8B-B14F-4D97-AF65-F5344CB8AC3E}">
        <p14:creationId xmlns:p14="http://schemas.microsoft.com/office/powerpoint/2010/main" val="20890979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9786" cy="498693"/>
          </a:xfrm>
          <a:prstGeom prst="rect">
            <a:avLst/>
          </a:prstGeom>
        </p:spPr>
        <p:txBody>
          <a:bodyPr vert="horz" lIns="95690" tIns="47845" rIns="95690" bIns="47845" rtlCol="0"/>
          <a:lstStyle>
            <a:lvl1pPr algn="l">
              <a:defRPr sz="1300"/>
            </a:lvl1pPr>
          </a:lstStyle>
          <a:p>
            <a:endParaRPr lang="en-AU"/>
          </a:p>
        </p:txBody>
      </p:sp>
      <p:sp>
        <p:nvSpPr>
          <p:cNvPr id="3" name="Date Placeholder 2"/>
          <p:cNvSpPr>
            <a:spLocks noGrp="1"/>
          </p:cNvSpPr>
          <p:nvPr>
            <p:ph type="dt" idx="1"/>
          </p:nvPr>
        </p:nvSpPr>
        <p:spPr>
          <a:xfrm>
            <a:off x="3855839" y="0"/>
            <a:ext cx="2949786" cy="498693"/>
          </a:xfrm>
          <a:prstGeom prst="rect">
            <a:avLst/>
          </a:prstGeom>
        </p:spPr>
        <p:txBody>
          <a:bodyPr vert="horz" lIns="95690" tIns="47845" rIns="95690" bIns="47845" rtlCol="0"/>
          <a:lstStyle>
            <a:lvl1pPr algn="r">
              <a:defRPr sz="1300"/>
            </a:lvl1pPr>
          </a:lstStyle>
          <a:p>
            <a:fld id="{85F3A376-3C9A-4568-96A5-357F599C2D44}" type="datetimeFigureOut">
              <a:rPr lang="en-AU" smtClean="0"/>
              <a:t>8/10/2025</a:t>
            </a:fld>
            <a:endParaRPr lang="en-AU"/>
          </a:p>
        </p:txBody>
      </p:sp>
      <p:sp>
        <p:nvSpPr>
          <p:cNvPr id="4" name="Slide Image Placeholder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5690" tIns="47845" rIns="95690" bIns="47845" rtlCol="0" anchor="ctr"/>
          <a:lstStyle/>
          <a:p>
            <a:endParaRPr lang="en-AU"/>
          </a:p>
        </p:txBody>
      </p:sp>
      <p:sp>
        <p:nvSpPr>
          <p:cNvPr id="5" name="Notes Placeholder 4"/>
          <p:cNvSpPr>
            <a:spLocks noGrp="1"/>
          </p:cNvSpPr>
          <p:nvPr>
            <p:ph type="body" sz="quarter" idx="3"/>
          </p:nvPr>
        </p:nvSpPr>
        <p:spPr>
          <a:xfrm>
            <a:off x="680720" y="4783307"/>
            <a:ext cx="5445760" cy="3913614"/>
          </a:xfrm>
          <a:prstGeom prst="rect">
            <a:avLst/>
          </a:prstGeom>
        </p:spPr>
        <p:txBody>
          <a:bodyPr vert="horz" lIns="95690" tIns="47845" rIns="95690" bIns="47845"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1" y="9440647"/>
            <a:ext cx="2949786" cy="498692"/>
          </a:xfrm>
          <a:prstGeom prst="rect">
            <a:avLst/>
          </a:prstGeom>
        </p:spPr>
        <p:txBody>
          <a:bodyPr vert="horz" lIns="95690" tIns="47845" rIns="95690" bIns="47845" rtlCol="0" anchor="b"/>
          <a:lstStyle>
            <a:lvl1pPr algn="l">
              <a:defRPr sz="1300"/>
            </a:lvl1pPr>
          </a:lstStyle>
          <a:p>
            <a:endParaRPr lang="en-AU"/>
          </a:p>
        </p:txBody>
      </p:sp>
      <p:sp>
        <p:nvSpPr>
          <p:cNvPr id="7" name="Slide Number Placeholder 6"/>
          <p:cNvSpPr>
            <a:spLocks noGrp="1"/>
          </p:cNvSpPr>
          <p:nvPr>
            <p:ph type="sldNum" sz="quarter" idx="5"/>
          </p:nvPr>
        </p:nvSpPr>
        <p:spPr>
          <a:xfrm>
            <a:off x="3855839" y="9440647"/>
            <a:ext cx="2949786" cy="498692"/>
          </a:xfrm>
          <a:prstGeom prst="rect">
            <a:avLst/>
          </a:prstGeom>
        </p:spPr>
        <p:txBody>
          <a:bodyPr vert="horz" lIns="95690" tIns="47845" rIns="95690" bIns="47845" rtlCol="0" anchor="b"/>
          <a:lstStyle>
            <a:lvl1pPr algn="r">
              <a:defRPr sz="1300"/>
            </a:lvl1pPr>
          </a:lstStyle>
          <a:p>
            <a:fld id="{806F3031-C704-45E0-A9D5-BD0C2AC20B47}" type="slidenum">
              <a:rPr lang="en-AU" smtClean="0"/>
              <a:t>‹#›</a:t>
            </a:fld>
            <a:endParaRPr lang="en-AU"/>
          </a:p>
        </p:txBody>
      </p:sp>
    </p:spTree>
    <p:extLst>
      <p:ext uri="{BB962C8B-B14F-4D97-AF65-F5344CB8AC3E}">
        <p14:creationId xmlns:p14="http://schemas.microsoft.com/office/powerpoint/2010/main" val="448464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4</a:t>
            </a:fld>
            <a:endParaRPr lang="en-AU"/>
          </a:p>
        </p:txBody>
      </p:sp>
    </p:spTree>
    <p:extLst>
      <p:ext uri="{BB962C8B-B14F-4D97-AF65-F5344CB8AC3E}">
        <p14:creationId xmlns:p14="http://schemas.microsoft.com/office/powerpoint/2010/main" val="41161944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13</a:t>
            </a:fld>
            <a:endParaRPr lang="en-AU"/>
          </a:p>
        </p:txBody>
      </p:sp>
    </p:spTree>
    <p:extLst>
      <p:ext uri="{BB962C8B-B14F-4D97-AF65-F5344CB8AC3E}">
        <p14:creationId xmlns:p14="http://schemas.microsoft.com/office/powerpoint/2010/main" val="20951876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15</a:t>
            </a:fld>
            <a:endParaRPr lang="en-AU"/>
          </a:p>
        </p:txBody>
      </p:sp>
    </p:spTree>
    <p:extLst>
      <p:ext uri="{BB962C8B-B14F-4D97-AF65-F5344CB8AC3E}">
        <p14:creationId xmlns:p14="http://schemas.microsoft.com/office/powerpoint/2010/main" val="3917588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16</a:t>
            </a:fld>
            <a:endParaRPr lang="en-AU"/>
          </a:p>
        </p:txBody>
      </p:sp>
    </p:spTree>
    <p:extLst>
      <p:ext uri="{BB962C8B-B14F-4D97-AF65-F5344CB8AC3E}">
        <p14:creationId xmlns:p14="http://schemas.microsoft.com/office/powerpoint/2010/main" val="5005643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17</a:t>
            </a:fld>
            <a:endParaRPr lang="en-AU"/>
          </a:p>
        </p:txBody>
      </p:sp>
    </p:spTree>
    <p:extLst>
      <p:ext uri="{BB962C8B-B14F-4D97-AF65-F5344CB8AC3E}">
        <p14:creationId xmlns:p14="http://schemas.microsoft.com/office/powerpoint/2010/main" val="12151588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18</a:t>
            </a:fld>
            <a:endParaRPr lang="en-AU"/>
          </a:p>
        </p:txBody>
      </p:sp>
    </p:spTree>
    <p:extLst>
      <p:ext uri="{BB962C8B-B14F-4D97-AF65-F5344CB8AC3E}">
        <p14:creationId xmlns:p14="http://schemas.microsoft.com/office/powerpoint/2010/main" val="31092847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19</a:t>
            </a:fld>
            <a:endParaRPr lang="en-AU"/>
          </a:p>
        </p:txBody>
      </p:sp>
    </p:spTree>
    <p:extLst>
      <p:ext uri="{BB962C8B-B14F-4D97-AF65-F5344CB8AC3E}">
        <p14:creationId xmlns:p14="http://schemas.microsoft.com/office/powerpoint/2010/main" val="5674480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20</a:t>
            </a:fld>
            <a:endParaRPr lang="en-AU"/>
          </a:p>
        </p:txBody>
      </p:sp>
    </p:spTree>
    <p:extLst>
      <p:ext uri="{BB962C8B-B14F-4D97-AF65-F5344CB8AC3E}">
        <p14:creationId xmlns:p14="http://schemas.microsoft.com/office/powerpoint/2010/main" val="4397487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22</a:t>
            </a:fld>
            <a:endParaRPr lang="en-AU"/>
          </a:p>
        </p:txBody>
      </p:sp>
    </p:spTree>
    <p:extLst>
      <p:ext uri="{BB962C8B-B14F-4D97-AF65-F5344CB8AC3E}">
        <p14:creationId xmlns:p14="http://schemas.microsoft.com/office/powerpoint/2010/main" val="29820142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23</a:t>
            </a:fld>
            <a:endParaRPr lang="en-AU"/>
          </a:p>
        </p:txBody>
      </p:sp>
    </p:spTree>
    <p:extLst>
      <p:ext uri="{BB962C8B-B14F-4D97-AF65-F5344CB8AC3E}">
        <p14:creationId xmlns:p14="http://schemas.microsoft.com/office/powerpoint/2010/main" val="2237842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5</a:t>
            </a:fld>
            <a:endParaRPr lang="en-AU"/>
          </a:p>
        </p:txBody>
      </p:sp>
    </p:spTree>
    <p:extLst>
      <p:ext uri="{BB962C8B-B14F-4D97-AF65-F5344CB8AC3E}">
        <p14:creationId xmlns:p14="http://schemas.microsoft.com/office/powerpoint/2010/main" val="3588393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6</a:t>
            </a:fld>
            <a:endParaRPr lang="en-AU"/>
          </a:p>
        </p:txBody>
      </p:sp>
    </p:spTree>
    <p:extLst>
      <p:ext uri="{BB962C8B-B14F-4D97-AF65-F5344CB8AC3E}">
        <p14:creationId xmlns:p14="http://schemas.microsoft.com/office/powerpoint/2010/main" val="2431992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7</a:t>
            </a:fld>
            <a:endParaRPr lang="en-AU"/>
          </a:p>
        </p:txBody>
      </p:sp>
    </p:spTree>
    <p:extLst>
      <p:ext uri="{BB962C8B-B14F-4D97-AF65-F5344CB8AC3E}">
        <p14:creationId xmlns:p14="http://schemas.microsoft.com/office/powerpoint/2010/main" val="17171750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8</a:t>
            </a:fld>
            <a:endParaRPr lang="en-AU"/>
          </a:p>
        </p:txBody>
      </p:sp>
    </p:spTree>
    <p:extLst>
      <p:ext uri="{BB962C8B-B14F-4D97-AF65-F5344CB8AC3E}">
        <p14:creationId xmlns:p14="http://schemas.microsoft.com/office/powerpoint/2010/main" val="1109038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9</a:t>
            </a:fld>
            <a:endParaRPr lang="en-AU"/>
          </a:p>
        </p:txBody>
      </p:sp>
    </p:spTree>
    <p:extLst>
      <p:ext uri="{BB962C8B-B14F-4D97-AF65-F5344CB8AC3E}">
        <p14:creationId xmlns:p14="http://schemas.microsoft.com/office/powerpoint/2010/main" val="560052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10</a:t>
            </a:fld>
            <a:endParaRPr lang="en-AU"/>
          </a:p>
        </p:txBody>
      </p:sp>
    </p:spTree>
    <p:extLst>
      <p:ext uri="{BB962C8B-B14F-4D97-AF65-F5344CB8AC3E}">
        <p14:creationId xmlns:p14="http://schemas.microsoft.com/office/powerpoint/2010/main" val="19242457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11</a:t>
            </a:fld>
            <a:endParaRPr lang="en-AU"/>
          </a:p>
        </p:txBody>
      </p:sp>
    </p:spTree>
    <p:extLst>
      <p:ext uri="{BB962C8B-B14F-4D97-AF65-F5344CB8AC3E}">
        <p14:creationId xmlns:p14="http://schemas.microsoft.com/office/powerpoint/2010/main" val="8363795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12</a:t>
            </a:fld>
            <a:endParaRPr lang="en-AU"/>
          </a:p>
        </p:txBody>
      </p:sp>
    </p:spTree>
    <p:extLst>
      <p:ext uri="{BB962C8B-B14F-4D97-AF65-F5344CB8AC3E}">
        <p14:creationId xmlns:p14="http://schemas.microsoft.com/office/powerpoint/2010/main" val="669231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b="-1"/>
          <a:stretch/>
        </p:blipFill>
        <p:spPr>
          <a:xfrm>
            <a:off x="-6137" y="-6137"/>
            <a:ext cx="12071307" cy="6864138"/>
          </a:xfrm>
          <a:prstGeom prst="rect">
            <a:avLst/>
          </a:prstGeom>
        </p:spPr>
      </p:pic>
      <p:sp>
        <p:nvSpPr>
          <p:cNvPr id="12" name="Rectangle 11"/>
          <p:cNvSpPr/>
          <p:nvPr userDrawn="1"/>
        </p:nvSpPr>
        <p:spPr>
          <a:xfrm rot="16200000" flipH="1">
            <a:off x="3692769" y="98477"/>
            <a:ext cx="3066755" cy="10452295"/>
          </a:xfrm>
          <a:prstGeom prst="rect">
            <a:avLst/>
          </a:prstGeom>
          <a:gradFill flip="none" rotWithShape="1">
            <a:gsLst>
              <a:gs pos="48000">
                <a:schemeClr val="tx1">
                  <a:lumMod val="22000"/>
                  <a:alpha val="48000"/>
                </a:schemeClr>
              </a:gs>
              <a:gs pos="93000">
                <a:schemeClr val="bg1">
                  <a:alpha val="0"/>
                  <a:lumMod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ctrTitle" hasCustomPrompt="1"/>
          </p:nvPr>
        </p:nvSpPr>
        <p:spPr>
          <a:xfrm>
            <a:off x="495834" y="0"/>
            <a:ext cx="6812332" cy="5537172"/>
          </a:xfrm>
        </p:spPr>
        <p:txBody>
          <a:bodyPr anchor="b">
            <a:noAutofit/>
          </a:bodyPr>
          <a:lstStyle>
            <a:lvl1pPr algn="l">
              <a:lnSpc>
                <a:spcPct val="90000"/>
              </a:lnSpc>
              <a:defRPr sz="3600" spc="-40" baseline="0">
                <a:solidFill>
                  <a:schemeClr val="bg1"/>
                </a:solidFill>
                <a:latin typeface="Segoe UI Black" panose="020B0A02040204020203" pitchFamily="34" charset="0"/>
                <a:ea typeface="Segoe UI Black" panose="020B0A02040204020203" pitchFamily="34" charset="0"/>
              </a:defRPr>
            </a:lvl1pPr>
          </a:lstStyle>
          <a:p>
            <a:r>
              <a:rPr lang="en-US" dirty="0"/>
              <a:t>Master title style</a:t>
            </a:r>
            <a:endParaRPr lang="en-AU" dirty="0"/>
          </a:p>
        </p:txBody>
      </p:sp>
      <p:sp>
        <p:nvSpPr>
          <p:cNvPr id="3" name="Subtitle 2"/>
          <p:cNvSpPr>
            <a:spLocks noGrp="1"/>
          </p:cNvSpPr>
          <p:nvPr>
            <p:ph type="subTitle" idx="1"/>
          </p:nvPr>
        </p:nvSpPr>
        <p:spPr>
          <a:xfrm>
            <a:off x="495834" y="5631857"/>
            <a:ext cx="6812332" cy="812132"/>
          </a:xfrm>
        </p:spPr>
        <p:txBody>
          <a:bodyPr>
            <a:normAutofit/>
          </a:bodyPr>
          <a:lstStyle>
            <a:lvl1pPr marL="0" indent="0" algn="l">
              <a:buNone/>
              <a:defRPr sz="2000">
                <a:solidFill>
                  <a:schemeClr val="bg1"/>
                </a:solidFill>
                <a:latin typeface="Segoe UI Light" panose="020B0502040204020203" pitchFamily="34" charset="0"/>
                <a:cs typeface="Segoe UI Light"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dirty="0"/>
          </a:p>
        </p:txBody>
      </p:sp>
      <p:pic>
        <p:nvPicPr>
          <p:cNvPr id="7" name="Picture 6"/>
          <p:cNvPicPr>
            <a:picLocks noChangeAspect="1"/>
          </p:cNvPicPr>
          <p:nvPr userDrawn="1"/>
        </p:nvPicPr>
        <p:blipFill rotWithShape="1">
          <a:blip r:embed="rId3">
            <a:extLst>
              <a:ext uri="{28A0092B-C50C-407E-A947-70E740481C1C}">
                <a14:useLocalDpi xmlns:a14="http://schemas.microsoft.com/office/drawing/2010/main" val="0"/>
              </a:ext>
            </a:extLst>
          </a:blip>
          <a:srcRect t="4795" r="1147"/>
          <a:stretch/>
        </p:blipFill>
        <p:spPr>
          <a:xfrm>
            <a:off x="7333285" y="-42333"/>
            <a:ext cx="4858715" cy="6900334"/>
          </a:xfrm>
          <a:prstGeom prst="rect">
            <a:avLst/>
          </a:prstGeom>
        </p:spPr>
      </p:pic>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97831" y="534012"/>
            <a:ext cx="2029618" cy="612836"/>
          </a:xfrm>
          <a:prstGeom prst="rect">
            <a:avLst/>
          </a:prstGeom>
        </p:spPr>
      </p:pic>
    </p:spTree>
    <p:extLst>
      <p:ext uri="{BB962C8B-B14F-4D97-AF65-F5344CB8AC3E}">
        <p14:creationId xmlns:p14="http://schemas.microsoft.com/office/powerpoint/2010/main" val="615047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1 column tex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2" name="Title 1"/>
          <p:cNvSpPr>
            <a:spLocks noGrp="1"/>
          </p:cNvSpPr>
          <p:nvPr>
            <p:ph type="title"/>
          </p:nvPr>
        </p:nvSpPr>
        <p:spPr>
          <a:xfrm>
            <a:off x="1295519" y="1809750"/>
            <a:ext cx="4786934" cy="1181643"/>
          </a:xfrm>
        </p:spPr>
        <p:txBody>
          <a:bodyPr>
            <a:normAutofit/>
          </a:bodyPr>
          <a:lstStyle>
            <a:lvl1pPr>
              <a:defRPr sz="3200">
                <a:solidFill>
                  <a:srgbClr val="054E60"/>
                </a:solidFill>
                <a:latin typeface="Segoe UI Black" panose="020B0A02040204020203" pitchFamily="34" charset="0"/>
                <a:ea typeface="Segoe UI Black" panose="020B0A02040204020203" pitchFamily="34" charset="0"/>
              </a:defRPr>
            </a:lvl1pPr>
          </a:lstStyle>
          <a:p>
            <a:r>
              <a:rPr lang="en-US"/>
              <a:t>Click to edit Master title style</a:t>
            </a:r>
            <a:endParaRPr lang="en-AU" dirty="0"/>
          </a:p>
        </p:txBody>
      </p:sp>
      <p:sp>
        <p:nvSpPr>
          <p:cNvPr id="11"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p:txBody>
      </p:sp>
      <p:sp>
        <p:nvSpPr>
          <p:cNvPr id="12"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dirty="0"/>
          </a:p>
        </p:txBody>
      </p:sp>
      <p:sp>
        <p:nvSpPr>
          <p:cNvPr id="9" name="Content Placeholder 2"/>
          <p:cNvSpPr>
            <a:spLocks noGrp="1"/>
          </p:cNvSpPr>
          <p:nvPr>
            <p:ph idx="1"/>
          </p:nvPr>
        </p:nvSpPr>
        <p:spPr>
          <a:xfrm>
            <a:off x="1295520" y="3188263"/>
            <a:ext cx="10058280" cy="3341230"/>
          </a:xfrm>
        </p:spPr>
        <p:txBody>
          <a:bodyPr>
            <a:normAutofit/>
          </a:bodyPr>
          <a:lstStyle>
            <a:lvl1pPr>
              <a:buClr>
                <a:srgbClr val="054E60"/>
              </a:buClr>
              <a:defRPr sz="2000">
                <a:latin typeface="Segoe UI" panose="020B0502040204020203" pitchFamily="34" charset="0"/>
                <a:cs typeface="Segoe UI" panose="020B0502040204020203" pitchFamily="34" charset="0"/>
              </a:defRPr>
            </a:lvl1pPr>
            <a:lvl2pPr>
              <a:buClr>
                <a:srgbClr val="054E60"/>
              </a:buClr>
              <a:defRPr sz="2000">
                <a:latin typeface="Segoe UI" panose="020B0502040204020203" pitchFamily="34" charset="0"/>
                <a:cs typeface="Segoe UI" panose="020B0502040204020203" pitchFamily="34" charset="0"/>
              </a:defRPr>
            </a:lvl2pPr>
            <a:lvl3pPr>
              <a:buClr>
                <a:srgbClr val="054E60"/>
              </a:buClr>
              <a:defRPr sz="2000">
                <a:latin typeface="Segoe UI" panose="020B0502040204020203" pitchFamily="34" charset="0"/>
                <a:cs typeface="Segoe UI" panose="020B0502040204020203" pitchFamily="34" charset="0"/>
              </a:defRPr>
            </a:lvl3pPr>
            <a:lvl4pPr>
              <a:buClr>
                <a:srgbClr val="054E60"/>
              </a:buClr>
              <a:defRPr sz="2000">
                <a:latin typeface="Segoe UI" panose="020B0502040204020203" pitchFamily="34" charset="0"/>
                <a:cs typeface="Segoe UI" panose="020B0502040204020203" pitchFamily="34" charset="0"/>
              </a:defRPr>
            </a:lvl4pPr>
            <a:lvl5pPr>
              <a:buClr>
                <a:srgbClr val="054E60"/>
              </a:buClr>
              <a:defRPr sz="2000">
                <a:latin typeface="Segoe UI" panose="020B0502040204020203" pitchFamily="34" charset="0"/>
                <a:cs typeface="Segoe UI"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3170938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 coumn text and pictur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3" name="Picture Placeholder 2"/>
          <p:cNvSpPr>
            <a:spLocks noGrp="1"/>
          </p:cNvSpPr>
          <p:nvPr>
            <p:ph type="pic" idx="1"/>
          </p:nvPr>
        </p:nvSpPr>
        <p:spPr>
          <a:xfrm>
            <a:off x="6549813" y="823511"/>
            <a:ext cx="5933440" cy="6034490"/>
          </a:xfr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dirty="0"/>
          </a:p>
        </p:txBody>
      </p:sp>
      <p:sp>
        <p:nvSpPr>
          <p:cNvPr id="10"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0CCA32F-EAB4-4D27-A12E-818B2BF45ABC}" type="slidenum">
              <a:rPr lang="en-AU" smtClean="0"/>
              <a:pPr/>
              <a:t>‹#›</a:t>
            </a:fld>
            <a:endParaRPr lang="en-AU" dirty="0"/>
          </a:p>
        </p:txBody>
      </p:sp>
      <p:sp>
        <p:nvSpPr>
          <p:cNvPr id="11" name="Content Placeholder 2"/>
          <p:cNvSpPr>
            <a:spLocks noGrp="1"/>
          </p:cNvSpPr>
          <p:nvPr>
            <p:ph sz="half" idx="10"/>
          </p:nvPr>
        </p:nvSpPr>
        <p:spPr>
          <a:xfrm>
            <a:off x="1295520" y="3318932"/>
            <a:ext cx="4800480" cy="2858029"/>
          </a:xfrm>
        </p:spPr>
        <p:txBody>
          <a:bodyPr>
            <a:normAutofit/>
          </a:bodyPr>
          <a:lstStyle>
            <a:lvl1pPr>
              <a:buClr>
                <a:srgbClr val="054E60"/>
              </a:buClr>
              <a:defRPr sz="2000">
                <a:latin typeface="Segoe UI" panose="020B0502040204020203" pitchFamily="34" charset="0"/>
                <a:cs typeface="Segoe UI" panose="020B0502040204020203" pitchFamily="34" charset="0"/>
              </a:defRPr>
            </a:lvl1pPr>
            <a:lvl2pPr>
              <a:buClr>
                <a:srgbClr val="054E60"/>
              </a:buClr>
              <a:defRPr sz="2000">
                <a:latin typeface="Segoe UI" panose="020B0502040204020203" pitchFamily="34" charset="0"/>
                <a:cs typeface="Segoe UI" panose="020B0502040204020203" pitchFamily="34" charset="0"/>
              </a:defRPr>
            </a:lvl2pPr>
            <a:lvl3pPr>
              <a:buClr>
                <a:srgbClr val="054E60"/>
              </a:buClr>
              <a:defRPr sz="2000">
                <a:latin typeface="Segoe UI" panose="020B0502040204020203" pitchFamily="34" charset="0"/>
                <a:cs typeface="Segoe UI" panose="020B0502040204020203" pitchFamily="34" charset="0"/>
              </a:defRPr>
            </a:lvl3pPr>
            <a:lvl4pPr>
              <a:buClr>
                <a:srgbClr val="054E60"/>
              </a:buClr>
              <a:defRPr sz="2000">
                <a:latin typeface="Segoe UI" panose="020B0502040204020203" pitchFamily="34" charset="0"/>
                <a:cs typeface="Segoe UI" panose="020B0502040204020203" pitchFamily="34" charset="0"/>
              </a:defRPr>
            </a:lvl4pPr>
            <a:lvl5pPr>
              <a:buClr>
                <a:srgbClr val="054E60"/>
              </a:buClr>
              <a:defRPr sz="2000">
                <a:latin typeface="Segoe UI" panose="020B0502040204020203" pitchFamily="34" charset="0"/>
                <a:cs typeface="Segoe UI"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12" name="Title 1"/>
          <p:cNvSpPr>
            <a:spLocks noGrp="1"/>
          </p:cNvSpPr>
          <p:nvPr>
            <p:ph type="title"/>
          </p:nvPr>
        </p:nvSpPr>
        <p:spPr>
          <a:xfrm>
            <a:off x="1295519" y="1809750"/>
            <a:ext cx="4800481" cy="1181643"/>
          </a:xfrm>
        </p:spPr>
        <p:txBody>
          <a:bodyPr>
            <a:normAutofit/>
          </a:bodyPr>
          <a:lstStyle>
            <a:lvl1pPr>
              <a:defRPr sz="3200">
                <a:solidFill>
                  <a:srgbClr val="054E60"/>
                </a:solidFill>
                <a:latin typeface="Segoe UI Black" panose="020B0A02040204020203" pitchFamily="34" charset="0"/>
                <a:ea typeface="Segoe UI Black" panose="020B0A02040204020203" pitchFamily="34" charset="0"/>
              </a:defRPr>
            </a:lvl1pPr>
          </a:lstStyle>
          <a:p>
            <a:r>
              <a:rPr lang="en-US"/>
              <a:t>Click to edit Master title style</a:t>
            </a:r>
            <a:endParaRPr lang="en-AU" dirty="0"/>
          </a:p>
        </p:txBody>
      </p:sp>
      <p:sp>
        <p:nvSpPr>
          <p:cNvPr id="15"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p:txBody>
      </p:sp>
    </p:spTree>
    <p:extLst>
      <p:ext uri="{BB962C8B-B14F-4D97-AF65-F5344CB8AC3E}">
        <p14:creationId xmlns:p14="http://schemas.microsoft.com/office/powerpoint/2010/main" val="2908721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column text and full page photo">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4" name="Picture Placeholder 2"/>
          <p:cNvSpPr>
            <a:spLocks noGrp="1"/>
          </p:cNvSpPr>
          <p:nvPr>
            <p:ph type="pic" idx="1"/>
          </p:nvPr>
        </p:nvSpPr>
        <p:spPr>
          <a:xfrm>
            <a:off x="0" y="823511"/>
            <a:ext cx="12483253" cy="6034490"/>
          </a:xfr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dirty="0"/>
          </a:p>
        </p:txBody>
      </p:sp>
      <p:sp>
        <p:nvSpPr>
          <p:cNvPr id="2" name="Title 1"/>
          <p:cNvSpPr>
            <a:spLocks noGrp="1"/>
          </p:cNvSpPr>
          <p:nvPr>
            <p:ph type="title"/>
          </p:nvPr>
        </p:nvSpPr>
        <p:spPr/>
        <p:txBody>
          <a:bodyPr/>
          <a:lstStyle>
            <a:lvl1pPr>
              <a:defRPr>
                <a:solidFill>
                  <a:srgbClr val="054E60"/>
                </a:solidFill>
              </a:defRPr>
            </a:lvl1pPr>
          </a:lstStyle>
          <a:p>
            <a:r>
              <a:rPr lang="en-US"/>
              <a:t>Click to edit Master title style</a:t>
            </a:r>
            <a:endParaRPr lang="en-AU" dirty="0"/>
          </a:p>
        </p:txBody>
      </p:sp>
      <p:sp>
        <p:nvSpPr>
          <p:cNvPr id="6" name="Content Placeholder 2"/>
          <p:cNvSpPr>
            <a:spLocks noGrp="1"/>
          </p:cNvSpPr>
          <p:nvPr>
            <p:ph sz="half" idx="11"/>
          </p:nvPr>
        </p:nvSpPr>
        <p:spPr>
          <a:xfrm>
            <a:off x="1295520" y="3318932"/>
            <a:ext cx="4265387" cy="2858029"/>
          </a:xfrm>
        </p:spPr>
        <p:txBody>
          <a:bodyPr>
            <a:normAutofit/>
          </a:bodyPr>
          <a:lstStyle>
            <a:lvl1pPr>
              <a:defRPr sz="2000">
                <a:latin typeface="Segoe UI" panose="020B0502040204020203" pitchFamily="34" charset="0"/>
                <a:cs typeface="Segoe UI" panose="020B0502040204020203" pitchFamily="34" charset="0"/>
              </a:defRPr>
            </a:lvl1pPr>
            <a:lvl2pPr>
              <a:defRPr sz="2000">
                <a:latin typeface="Segoe UI" panose="020B0502040204020203" pitchFamily="34" charset="0"/>
                <a:cs typeface="Segoe UI" panose="020B0502040204020203" pitchFamily="34" charset="0"/>
              </a:defRPr>
            </a:lvl2pPr>
            <a:lvl3pPr>
              <a:defRPr sz="2000">
                <a:latin typeface="Segoe UI" panose="020B0502040204020203" pitchFamily="34" charset="0"/>
                <a:cs typeface="Segoe UI" panose="020B0502040204020203" pitchFamily="34" charset="0"/>
              </a:defRPr>
            </a:lvl3pPr>
            <a:lvl4pPr>
              <a:defRPr sz="2000">
                <a:latin typeface="Segoe UI" panose="020B0502040204020203" pitchFamily="34" charset="0"/>
                <a:cs typeface="Segoe UI" panose="020B0502040204020203" pitchFamily="34" charset="0"/>
              </a:defRPr>
            </a:lvl4pPr>
            <a:lvl5pPr>
              <a:defRPr sz="2000">
                <a:latin typeface="Segoe UI" panose="020B0502040204020203" pitchFamily="34" charset="0"/>
                <a:cs typeface="Segoe UI"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7"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p:txBody>
      </p:sp>
    </p:spTree>
    <p:extLst>
      <p:ext uri="{BB962C8B-B14F-4D97-AF65-F5344CB8AC3E}">
        <p14:creationId xmlns:p14="http://schemas.microsoft.com/office/powerpoint/2010/main" val="2188829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column tex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3" name="Content Placeholder 2"/>
          <p:cNvSpPr>
            <a:spLocks noGrp="1"/>
          </p:cNvSpPr>
          <p:nvPr>
            <p:ph sz="half" idx="1" hasCustomPrompt="1"/>
          </p:nvPr>
        </p:nvSpPr>
        <p:spPr>
          <a:xfrm>
            <a:off x="1295520" y="3318932"/>
            <a:ext cx="4800480" cy="2858029"/>
          </a:xfrm>
        </p:spPr>
        <p:txBody>
          <a:bodyPr>
            <a:normAutofit/>
          </a:bodyPr>
          <a:lstStyle>
            <a:lvl1pPr marL="342900" indent="-342900" defTabSz="809625">
              <a:buClr>
                <a:srgbClr val="054E60"/>
              </a:buClr>
              <a:buFont typeface="Arial" panose="020B0604020202020204" pitchFamily="34" charset="0"/>
              <a:buChar char="•"/>
              <a:defRPr sz="2000" b="0">
                <a:latin typeface="Segoe UI" panose="020B0502040204020203" pitchFamily="34" charset="0"/>
                <a:cs typeface="Segoe UI" panose="020B0502040204020203" pitchFamily="34" charset="0"/>
              </a:defRPr>
            </a:lvl1pPr>
            <a:lvl2pPr marL="622300" indent="-266700" defTabSz="809625">
              <a:buClr>
                <a:srgbClr val="054E60"/>
              </a:buClr>
              <a:buFont typeface="Segoe UI" panose="020B0502040204020203" pitchFamily="34" charset="0"/>
              <a:buChar char="-"/>
              <a:defRPr sz="2000">
                <a:latin typeface="Segoe UI" panose="020B0502040204020203" pitchFamily="34" charset="0"/>
                <a:cs typeface="Segoe UI" panose="020B0502040204020203" pitchFamily="34" charset="0"/>
              </a:defRPr>
            </a:lvl2pPr>
            <a:lvl3pPr marL="0" indent="0" defTabSz="809625">
              <a:buFont typeface="Arial" panose="020B0604020202020204" pitchFamily="34" charset="0"/>
              <a:buNone/>
              <a:defRPr sz="2000">
                <a:latin typeface="Segoe UI" panose="020B0502040204020203" pitchFamily="34" charset="0"/>
                <a:cs typeface="Segoe UI" panose="020B0502040204020203" pitchFamily="34" charset="0"/>
              </a:defRPr>
            </a:lvl3pPr>
            <a:lvl4pPr marL="0" indent="0" defTabSz="809625">
              <a:buFont typeface="Arial" panose="020B0604020202020204" pitchFamily="34" charset="0"/>
              <a:buNone/>
              <a:defRPr sz="2000">
                <a:latin typeface="Segoe UI" panose="020B0502040204020203" pitchFamily="34" charset="0"/>
                <a:cs typeface="Segoe UI" panose="020B0502040204020203" pitchFamily="34" charset="0"/>
              </a:defRPr>
            </a:lvl4pPr>
            <a:lvl5pPr marL="1828800" indent="0">
              <a:buNone/>
              <a:defRPr sz="2000">
                <a:latin typeface="Segoe UI" panose="020B0502040204020203" pitchFamily="34" charset="0"/>
                <a:cs typeface="Segoe UI" panose="020B0502040204020203" pitchFamily="34" charset="0"/>
              </a:defRPr>
            </a:lvl5pPr>
          </a:lstStyle>
          <a:p>
            <a:pPr lvl="0"/>
            <a:r>
              <a:rPr lang="en-US" dirty="0"/>
              <a:t>Two column text</a:t>
            </a:r>
          </a:p>
          <a:p>
            <a:pPr lvl="0"/>
            <a:r>
              <a:rPr lang="en-US" dirty="0"/>
              <a:t>Second level</a:t>
            </a:r>
          </a:p>
          <a:p>
            <a:pPr lvl="1"/>
            <a:r>
              <a:rPr lang="en-US" dirty="0"/>
              <a:t>Third level</a:t>
            </a:r>
          </a:p>
          <a:p>
            <a:pPr lvl="1"/>
            <a:r>
              <a:rPr lang="en-US" dirty="0"/>
              <a:t>Fourth level</a:t>
            </a:r>
          </a:p>
          <a:p>
            <a:pPr lvl="1"/>
            <a:r>
              <a:rPr lang="en-US" dirty="0"/>
              <a:t>Fifth level</a:t>
            </a:r>
            <a:endParaRPr lang="en-AU" dirty="0"/>
          </a:p>
        </p:txBody>
      </p:sp>
      <p:sp>
        <p:nvSpPr>
          <p:cNvPr id="11" name="Title 1"/>
          <p:cNvSpPr>
            <a:spLocks noGrp="1"/>
          </p:cNvSpPr>
          <p:nvPr>
            <p:ph type="title"/>
          </p:nvPr>
        </p:nvSpPr>
        <p:spPr>
          <a:xfrm>
            <a:off x="1295519" y="1809750"/>
            <a:ext cx="4800481" cy="1181643"/>
          </a:xfrm>
        </p:spPr>
        <p:txBody>
          <a:bodyPr>
            <a:normAutofit/>
          </a:bodyPr>
          <a:lstStyle>
            <a:lvl1pPr>
              <a:defRPr sz="3200">
                <a:solidFill>
                  <a:srgbClr val="054E60"/>
                </a:solidFill>
                <a:latin typeface="Segoe UI Black" panose="020B0A02040204020203" pitchFamily="34" charset="0"/>
                <a:ea typeface="Segoe UI Black" panose="020B0A02040204020203" pitchFamily="34" charset="0"/>
              </a:defRPr>
            </a:lvl1pPr>
          </a:lstStyle>
          <a:p>
            <a:r>
              <a:rPr lang="en-US"/>
              <a:t>Click to edit Master title style</a:t>
            </a:r>
            <a:endParaRPr lang="en-AU" dirty="0"/>
          </a:p>
        </p:txBody>
      </p:sp>
      <p:sp>
        <p:nvSpPr>
          <p:cNvPr id="13"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0CCA32F-EAB4-4D27-A12E-818B2BF45ABC}" type="slidenum">
              <a:rPr lang="en-AU" smtClean="0"/>
              <a:pPr/>
              <a:t>‹#›</a:t>
            </a:fld>
            <a:endParaRPr lang="en-AU" dirty="0"/>
          </a:p>
        </p:txBody>
      </p:sp>
      <p:sp>
        <p:nvSpPr>
          <p:cNvPr id="14"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p:txBody>
      </p:sp>
      <p:sp>
        <p:nvSpPr>
          <p:cNvPr id="9" name="Content Placeholder 2"/>
          <p:cNvSpPr>
            <a:spLocks noGrp="1"/>
          </p:cNvSpPr>
          <p:nvPr>
            <p:ph sz="half" idx="10" hasCustomPrompt="1"/>
          </p:nvPr>
        </p:nvSpPr>
        <p:spPr>
          <a:xfrm>
            <a:off x="6611987" y="3318932"/>
            <a:ext cx="4800480" cy="2858029"/>
          </a:xfrm>
        </p:spPr>
        <p:txBody>
          <a:bodyPr>
            <a:normAutofit/>
          </a:bodyPr>
          <a:lstStyle>
            <a:lvl1pPr marL="342900" indent="-342900" defTabSz="809625">
              <a:buClr>
                <a:srgbClr val="054E60"/>
              </a:buClr>
              <a:buFont typeface="Arial" panose="020B0604020202020204" pitchFamily="34" charset="0"/>
              <a:buChar char="•"/>
              <a:defRPr sz="2000" b="0">
                <a:latin typeface="Segoe UI" panose="020B0502040204020203" pitchFamily="34" charset="0"/>
                <a:cs typeface="Segoe UI" panose="020B0502040204020203" pitchFamily="34" charset="0"/>
              </a:defRPr>
            </a:lvl1pPr>
            <a:lvl2pPr marL="622300" indent="-266700" defTabSz="809625">
              <a:buClr>
                <a:srgbClr val="054E60"/>
              </a:buClr>
              <a:buFont typeface="Segoe UI" panose="020B0502040204020203" pitchFamily="34" charset="0"/>
              <a:buChar char="-"/>
              <a:defRPr sz="2000">
                <a:latin typeface="Segoe UI" panose="020B0502040204020203" pitchFamily="34" charset="0"/>
                <a:cs typeface="Segoe UI" panose="020B0502040204020203" pitchFamily="34" charset="0"/>
              </a:defRPr>
            </a:lvl2pPr>
            <a:lvl3pPr marL="0" indent="0" defTabSz="809625">
              <a:buFont typeface="Arial" panose="020B0604020202020204" pitchFamily="34" charset="0"/>
              <a:buNone/>
              <a:defRPr sz="2000">
                <a:latin typeface="Segoe UI" panose="020B0502040204020203" pitchFamily="34" charset="0"/>
                <a:cs typeface="Segoe UI" panose="020B0502040204020203" pitchFamily="34" charset="0"/>
              </a:defRPr>
            </a:lvl3pPr>
            <a:lvl4pPr marL="0" indent="0" defTabSz="809625">
              <a:buFont typeface="Arial" panose="020B0604020202020204" pitchFamily="34" charset="0"/>
              <a:buNone/>
              <a:defRPr sz="2000">
                <a:latin typeface="Segoe UI" panose="020B0502040204020203" pitchFamily="34" charset="0"/>
                <a:cs typeface="Segoe UI" panose="020B0502040204020203" pitchFamily="34" charset="0"/>
              </a:defRPr>
            </a:lvl4pPr>
            <a:lvl5pPr marL="1828800" indent="0">
              <a:buNone/>
              <a:defRPr sz="2000">
                <a:latin typeface="Segoe UI" panose="020B0502040204020203" pitchFamily="34" charset="0"/>
                <a:cs typeface="Segoe UI" panose="020B0502040204020203" pitchFamily="34" charset="0"/>
              </a:defRPr>
            </a:lvl5pPr>
          </a:lstStyle>
          <a:p>
            <a:pPr lvl="0"/>
            <a:r>
              <a:rPr lang="en-US" dirty="0"/>
              <a:t>Two column text</a:t>
            </a:r>
          </a:p>
          <a:p>
            <a:pPr lvl="0"/>
            <a:r>
              <a:rPr lang="en-US" dirty="0"/>
              <a:t>Second level</a:t>
            </a:r>
          </a:p>
          <a:p>
            <a:pPr lvl="1"/>
            <a:r>
              <a:rPr lang="en-US" dirty="0"/>
              <a:t>Third level</a:t>
            </a:r>
          </a:p>
          <a:p>
            <a:pPr lvl="1"/>
            <a:r>
              <a:rPr lang="en-US" dirty="0"/>
              <a:t>Fourth level</a:t>
            </a:r>
          </a:p>
          <a:p>
            <a:pPr lvl="1"/>
            <a:r>
              <a:rPr lang="en-US" dirty="0"/>
              <a:t>Fifth level</a:t>
            </a:r>
            <a:endParaRPr lang="en-AU" dirty="0"/>
          </a:p>
        </p:txBody>
      </p:sp>
    </p:spTree>
    <p:extLst>
      <p:ext uri="{BB962C8B-B14F-4D97-AF65-F5344CB8AC3E}">
        <p14:creationId xmlns:p14="http://schemas.microsoft.com/office/powerpoint/2010/main" val="3301738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7"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0CCA32F-EAB4-4D27-A12E-818B2BF45ABC}" type="slidenum">
              <a:rPr lang="en-AU" smtClean="0"/>
              <a:pPr/>
              <a:t>‹#›</a:t>
            </a:fld>
            <a:endParaRPr lang="en-AU" dirty="0"/>
          </a:p>
        </p:txBody>
      </p:sp>
      <p:sp>
        <p:nvSpPr>
          <p:cNvPr id="9" name="Title 1"/>
          <p:cNvSpPr>
            <a:spLocks noGrp="1"/>
          </p:cNvSpPr>
          <p:nvPr>
            <p:ph type="ctrTitle" hasCustomPrompt="1"/>
          </p:nvPr>
        </p:nvSpPr>
        <p:spPr>
          <a:xfrm>
            <a:off x="2855272" y="2438400"/>
            <a:ext cx="4852737" cy="2262293"/>
          </a:xfrm>
        </p:spPr>
        <p:txBody>
          <a:bodyPr anchor="ctr">
            <a:noAutofit/>
          </a:bodyPr>
          <a:lstStyle>
            <a:lvl1pPr algn="l">
              <a:lnSpc>
                <a:spcPct val="90000"/>
              </a:lnSpc>
              <a:defRPr sz="3600" spc="-40" baseline="0">
                <a:solidFill>
                  <a:schemeClr val="bg1"/>
                </a:solidFill>
                <a:latin typeface="Segoe UI Black" panose="020B0A02040204020203" pitchFamily="34" charset="0"/>
                <a:ea typeface="Segoe UI Black" panose="020B0A02040204020203" pitchFamily="34" charset="0"/>
              </a:defRPr>
            </a:lvl1pPr>
          </a:lstStyle>
          <a:p>
            <a:r>
              <a:rPr lang="en-US" dirty="0"/>
              <a:t>Section header</a:t>
            </a:r>
            <a:br>
              <a:rPr lang="en-US" dirty="0"/>
            </a:br>
            <a:r>
              <a:rPr lang="en-US" dirty="0"/>
              <a:t>Master title style</a:t>
            </a:r>
            <a:endParaRPr lang="en-AU" dirty="0"/>
          </a:p>
        </p:txBody>
      </p:sp>
      <p:sp>
        <p:nvSpPr>
          <p:cNvPr id="11"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a:p>
            <a:r>
              <a:rPr lang="en-AU" dirty="0">
                <a:solidFill>
                  <a:schemeClr val="bg1"/>
                </a:solidFill>
              </a:rPr>
              <a:t>TITLE</a:t>
            </a:r>
            <a:r>
              <a:rPr lang="en-AU" baseline="0" dirty="0">
                <a:solidFill>
                  <a:schemeClr val="bg1"/>
                </a:solidFill>
              </a:rPr>
              <a:t> HEADING</a:t>
            </a:r>
            <a:endParaRPr lang="en-AU" dirty="0">
              <a:solidFill>
                <a:schemeClr val="bg1"/>
              </a:solidFill>
            </a:endParaRP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7534"/>
            <a:ext cx="12196431" cy="6870986"/>
          </a:xfrm>
          <a:prstGeom prst="rect">
            <a:avLst/>
          </a:prstGeom>
        </p:spPr>
      </p:pic>
    </p:spTree>
    <p:extLst>
      <p:ext uri="{BB962C8B-B14F-4D97-AF65-F5344CB8AC3E}">
        <p14:creationId xmlns:p14="http://schemas.microsoft.com/office/powerpoint/2010/main" val="50583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 column text with title at top">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2" name="Title 1"/>
          <p:cNvSpPr>
            <a:spLocks noGrp="1"/>
          </p:cNvSpPr>
          <p:nvPr>
            <p:ph type="title"/>
          </p:nvPr>
        </p:nvSpPr>
        <p:spPr>
          <a:xfrm>
            <a:off x="4543865" y="0"/>
            <a:ext cx="6893169" cy="951999"/>
          </a:xfrm>
        </p:spPr>
        <p:txBody>
          <a:bodyPr>
            <a:normAutofit/>
          </a:bodyPr>
          <a:lstStyle>
            <a:lvl1pPr algn="r">
              <a:defRPr sz="2400">
                <a:solidFill>
                  <a:schemeClr val="bg1"/>
                </a:solidFill>
              </a:defRPr>
            </a:lvl1pPr>
          </a:lstStyle>
          <a:p>
            <a:r>
              <a:rPr lang="en-US"/>
              <a:t>Click to edit Master title style</a:t>
            </a:r>
            <a:endParaRPr lang="en-AU" dirty="0"/>
          </a:p>
        </p:txBody>
      </p:sp>
      <p:sp>
        <p:nvSpPr>
          <p:cNvPr id="7" name="Content Placeholder 2"/>
          <p:cNvSpPr>
            <a:spLocks noGrp="1"/>
          </p:cNvSpPr>
          <p:nvPr>
            <p:ph idx="1"/>
          </p:nvPr>
        </p:nvSpPr>
        <p:spPr>
          <a:xfrm>
            <a:off x="1295520" y="1334347"/>
            <a:ext cx="10058280" cy="5195146"/>
          </a:xfrm>
        </p:spPr>
        <p:txBody>
          <a:bodyPr>
            <a:normAutofit/>
          </a:bodyPr>
          <a:lstStyle>
            <a:lvl1pPr>
              <a:buClr>
                <a:srgbClr val="054E60"/>
              </a:buClr>
              <a:defRPr sz="2000">
                <a:latin typeface="Segoe UI" panose="020B0502040204020203" pitchFamily="34" charset="0"/>
                <a:cs typeface="Segoe UI" panose="020B0502040204020203" pitchFamily="34" charset="0"/>
              </a:defRPr>
            </a:lvl1pPr>
            <a:lvl2pPr>
              <a:buClr>
                <a:srgbClr val="054E60"/>
              </a:buClr>
              <a:defRPr sz="2000">
                <a:latin typeface="Segoe UI" panose="020B0502040204020203" pitchFamily="34" charset="0"/>
                <a:cs typeface="Segoe UI" panose="020B0502040204020203" pitchFamily="34" charset="0"/>
              </a:defRPr>
            </a:lvl2pPr>
            <a:lvl3pPr>
              <a:buClr>
                <a:srgbClr val="054E60"/>
              </a:buClr>
              <a:defRPr sz="2000">
                <a:latin typeface="Segoe UI" panose="020B0502040204020203" pitchFamily="34" charset="0"/>
                <a:cs typeface="Segoe UI" panose="020B0502040204020203" pitchFamily="34" charset="0"/>
              </a:defRPr>
            </a:lvl3pPr>
            <a:lvl4pPr>
              <a:buClr>
                <a:srgbClr val="054E60"/>
              </a:buClr>
              <a:defRPr sz="2000">
                <a:latin typeface="Segoe UI" panose="020B0502040204020203" pitchFamily="34" charset="0"/>
                <a:cs typeface="Segoe UI" panose="020B0502040204020203" pitchFamily="34" charset="0"/>
              </a:defRPr>
            </a:lvl4pPr>
            <a:lvl5pPr>
              <a:buClr>
                <a:srgbClr val="054E60"/>
              </a:buClr>
              <a:defRPr sz="2000">
                <a:latin typeface="Segoe UI" panose="020B0502040204020203" pitchFamily="34" charset="0"/>
                <a:cs typeface="Segoe UI"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9"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p:txBody>
      </p:sp>
    </p:spTree>
    <p:extLst>
      <p:ext uri="{BB962C8B-B14F-4D97-AF65-F5344CB8AC3E}">
        <p14:creationId xmlns:p14="http://schemas.microsoft.com/office/powerpoint/2010/main" val="15777900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elete">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5" name="Picture Placeholder 2"/>
          <p:cNvSpPr>
            <a:spLocks noGrp="1"/>
          </p:cNvSpPr>
          <p:nvPr>
            <p:ph type="pic" idx="1" hasCustomPrompt="1"/>
          </p:nvPr>
        </p:nvSpPr>
        <p:spPr>
          <a:xfrm>
            <a:off x="1" y="823511"/>
            <a:ext cx="12192000" cy="6034490"/>
          </a:xfrm>
          <a:solidFill>
            <a:schemeClr val="bg1">
              <a:lumMod val="95000"/>
            </a:schemeClr>
          </a:solidFill>
        </p:spPr>
        <p:txBody>
          <a:bodyPr/>
          <a:lstStyle>
            <a:lvl1pPr marL="0" indent="0">
              <a:buNone/>
              <a:defRPr sz="3200" baseline="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dirty="0"/>
              <a:t>Full page picture</a:t>
            </a:r>
          </a:p>
        </p:txBody>
      </p:sp>
      <p:sp>
        <p:nvSpPr>
          <p:cNvPr id="2" name="Title 1"/>
          <p:cNvSpPr>
            <a:spLocks noGrp="1"/>
          </p:cNvSpPr>
          <p:nvPr>
            <p:ph type="title"/>
          </p:nvPr>
        </p:nvSpPr>
        <p:spPr/>
        <p:txBody>
          <a:bodyPr/>
          <a:lstStyle>
            <a:lvl1pPr>
              <a:defRPr>
                <a:solidFill>
                  <a:srgbClr val="054E60"/>
                </a:solidFill>
              </a:defRPr>
            </a:lvl1pPr>
          </a:lstStyle>
          <a:p>
            <a:r>
              <a:rPr lang="en-US"/>
              <a:t>Click to edit Master title style</a:t>
            </a:r>
            <a:endParaRPr lang="en-AU" dirty="0"/>
          </a:p>
        </p:txBody>
      </p:sp>
      <p:sp>
        <p:nvSpPr>
          <p:cNvPr id="7" name="Content Placeholder 2"/>
          <p:cNvSpPr>
            <a:spLocks noGrp="1"/>
          </p:cNvSpPr>
          <p:nvPr>
            <p:ph sz="half" idx="11"/>
          </p:nvPr>
        </p:nvSpPr>
        <p:spPr>
          <a:xfrm>
            <a:off x="1295520" y="3318932"/>
            <a:ext cx="4265387" cy="2858029"/>
          </a:xfrm>
        </p:spPr>
        <p:txBody>
          <a:bodyPr>
            <a:normAutofit/>
          </a:bodyPr>
          <a:lstStyle>
            <a:lvl1pPr>
              <a:buClr>
                <a:srgbClr val="054E60"/>
              </a:buClr>
              <a:defRPr sz="2000">
                <a:latin typeface="Segoe UI" panose="020B0502040204020203" pitchFamily="34" charset="0"/>
                <a:cs typeface="Segoe UI" panose="020B0502040204020203" pitchFamily="34" charset="0"/>
              </a:defRPr>
            </a:lvl1pPr>
            <a:lvl2pPr>
              <a:buClr>
                <a:srgbClr val="054E60"/>
              </a:buClr>
              <a:defRPr sz="2000">
                <a:latin typeface="Segoe UI" panose="020B0502040204020203" pitchFamily="34" charset="0"/>
                <a:cs typeface="Segoe UI" panose="020B0502040204020203" pitchFamily="34" charset="0"/>
              </a:defRPr>
            </a:lvl2pPr>
            <a:lvl3pPr>
              <a:buClr>
                <a:srgbClr val="054E60"/>
              </a:buClr>
              <a:defRPr sz="2000">
                <a:latin typeface="Segoe UI" panose="020B0502040204020203" pitchFamily="34" charset="0"/>
                <a:cs typeface="Segoe UI" panose="020B0502040204020203" pitchFamily="34" charset="0"/>
              </a:defRPr>
            </a:lvl3pPr>
            <a:lvl4pPr>
              <a:buClr>
                <a:srgbClr val="054E60"/>
              </a:buClr>
              <a:defRPr sz="2000">
                <a:latin typeface="Segoe UI" panose="020B0502040204020203" pitchFamily="34" charset="0"/>
                <a:cs typeface="Segoe UI" panose="020B0502040204020203" pitchFamily="34" charset="0"/>
              </a:defRPr>
            </a:lvl4pPr>
            <a:lvl5pPr>
              <a:buClr>
                <a:srgbClr val="054E60"/>
              </a:buClr>
              <a:defRPr sz="2000">
                <a:latin typeface="Segoe UI" panose="020B0502040204020203" pitchFamily="34" charset="0"/>
                <a:cs typeface="Segoe UI"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9"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p:txBody>
      </p:sp>
    </p:spTree>
    <p:extLst>
      <p:ext uri="{BB962C8B-B14F-4D97-AF65-F5344CB8AC3E}">
        <p14:creationId xmlns:p14="http://schemas.microsoft.com/office/powerpoint/2010/main" val="959250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95519" y="1809750"/>
            <a:ext cx="4265388" cy="1363661"/>
          </a:xfrm>
          <a:prstGeom prst="rect">
            <a:avLst/>
          </a:prstGeom>
        </p:spPr>
        <p:txBody>
          <a:bodyPr vert="horz" lIns="91440" tIns="45720" rIns="91440" bIns="45720" rtlCol="0" anchor="ctr">
            <a:normAutofit/>
          </a:bodyPr>
          <a:lstStyle/>
          <a:p>
            <a:r>
              <a:rPr lang="en-US"/>
              <a:t>Click to edit Master title style</a:t>
            </a:r>
            <a:endParaRPr lang="en-AU" dirty="0"/>
          </a:p>
        </p:txBody>
      </p:sp>
      <p:sp>
        <p:nvSpPr>
          <p:cNvPr id="3" name="Text Placeholder 2"/>
          <p:cNvSpPr>
            <a:spLocks noGrp="1"/>
          </p:cNvSpPr>
          <p:nvPr>
            <p:ph type="body" idx="1"/>
          </p:nvPr>
        </p:nvSpPr>
        <p:spPr>
          <a:xfrm>
            <a:off x="1295518" y="3325707"/>
            <a:ext cx="10058281" cy="316314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Footer Placeholder 4"/>
          <p:cNvSpPr>
            <a:spLocks noGrp="1"/>
          </p:cNvSpPr>
          <p:nvPr>
            <p:ph type="ftr" sz="quarter" idx="3"/>
          </p:nvPr>
        </p:nvSpPr>
        <p:spPr>
          <a:xfrm>
            <a:off x="1295518" y="0"/>
            <a:ext cx="4114800" cy="951999"/>
          </a:xfrm>
          <a:prstGeom prst="rect">
            <a:avLst/>
          </a:prstGeom>
        </p:spPr>
        <p:txBody>
          <a:bodyPr vert="horz" lIns="91440" tIns="45720" rIns="91440" bIns="45720" rtlCol="0" anchor="ctr"/>
          <a:lstStyle>
            <a:lvl1pPr algn="l">
              <a:defRPr sz="1000" b="1">
                <a:solidFill>
                  <a:schemeClr val="tx1"/>
                </a:solidFill>
                <a:latin typeface="Segoe UI" panose="020B0502040204020203" pitchFamily="34" charset="0"/>
                <a:cs typeface="Segoe UI" panose="020B0502040204020203" pitchFamily="34" charset="0"/>
              </a:defRPr>
            </a:lvl1pPr>
          </a:lstStyle>
          <a:p>
            <a:r>
              <a:rPr lang="en-AU" dirty="0"/>
              <a:t>MAIN ROADS WESTERN AUSTRALIA</a:t>
            </a:r>
          </a:p>
        </p:txBody>
      </p:sp>
      <p:sp>
        <p:nvSpPr>
          <p:cNvPr id="15"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0CCA32F-EAB4-4D27-A12E-818B2BF45ABC}" type="slidenum">
              <a:rPr lang="en-AU" smtClean="0"/>
              <a:pPr/>
              <a:t>‹#›</a:t>
            </a:fld>
            <a:endParaRPr lang="en-AU" dirty="0"/>
          </a:p>
        </p:txBody>
      </p:sp>
      <p:sp>
        <p:nvSpPr>
          <p:cNvPr id="6" name="TextBox 5">
            <a:extLst>
              <a:ext uri="{FF2B5EF4-FFF2-40B4-BE49-F238E27FC236}">
                <a16:creationId xmlns:a16="http://schemas.microsoft.com/office/drawing/2014/main" id="{2C379C0C-B45A-2062-3135-483E7E8456F0}"/>
              </a:ext>
            </a:extLst>
          </p:cNvPr>
          <p:cNvSpPr txBox="1"/>
          <p:nvPr userDrawn="1">
            <p:extLst>
              <p:ext uri="{1162E1C5-73C7-4A58-AE30-91384D911F3F}">
                <p184:classification xmlns:p184="http://schemas.microsoft.com/office/powerpoint/2018/4/main" val="hdr"/>
              </p:ext>
            </p:extLst>
          </p:nvPr>
        </p:nvSpPr>
        <p:spPr>
          <a:xfrm>
            <a:off x="5820537" y="63500"/>
            <a:ext cx="585788" cy="182880"/>
          </a:xfrm>
          <a:prstGeom prst="rect">
            <a:avLst/>
          </a:prstGeom>
        </p:spPr>
        <p:txBody>
          <a:bodyPr horzOverflow="overflow" lIns="0" tIns="0" rIns="0" bIns="0">
            <a:spAutoFit/>
          </a:bodyPr>
          <a:lstStyle/>
          <a:p>
            <a:pPr algn="l"/>
            <a:r>
              <a:rPr lang="en-AU" sz="1200">
                <a:solidFill>
                  <a:srgbClr val="000000"/>
                </a:solidFill>
                <a:latin typeface="Calibri" panose="020F0502020204030204" pitchFamily="34" charset="0"/>
                <a:cs typeface="Calibri" panose="020F0502020204030204" pitchFamily="34" charset="0"/>
              </a:rPr>
              <a:t>OFFICIAL</a:t>
            </a:r>
          </a:p>
        </p:txBody>
      </p:sp>
    </p:spTree>
    <p:extLst>
      <p:ext uri="{BB962C8B-B14F-4D97-AF65-F5344CB8AC3E}">
        <p14:creationId xmlns:p14="http://schemas.microsoft.com/office/powerpoint/2010/main" val="3831816540"/>
      </p:ext>
    </p:extLst>
  </p:cSld>
  <p:clrMap bg1="lt1" tx1="dk1" bg2="lt2" tx2="dk2" accent1="accent1" accent2="accent2" accent3="accent3" accent4="accent4" accent5="accent5" accent6="accent6" hlink="hlink" folHlink="folHlink"/>
  <p:sldLayoutIdLst>
    <p:sldLayoutId id="2147483668" r:id="rId1"/>
    <p:sldLayoutId id="2147483650" r:id="rId2"/>
    <p:sldLayoutId id="2147483657" r:id="rId3"/>
    <p:sldLayoutId id="2147483660" r:id="rId4"/>
    <p:sldLayoutId id="2147483652" r:id="rId5"/>
    <p:sldLayoutId id="2147483655" r:id="rId6"/>
    <p:sldLayoutId id="2147483658" r:id="rId7"/>
    <p:sldLayoutId id="2147483659" r:id="rId8"/>
  </p:sldLayoutIdLst>
  <p:txStyles>
    <p:titleStyle>
      <a:lvl1pPr algn="l" defTabSz="914400" rtl="0" eaLnBrk="1" latinLnBrk="0" hangingPunct="1">
        <a:lnSpc>
          <a:spcPct val="90000"/>
        </a:lnSpc>
        <a:spcBef>
          <a:spcPct val="0"/>
        </a:spcBef>
        <a:buNone/>
        <a:defRPr sz="3200" kern="1200" baseline="0">
          <a:solidFill>
            <a:srgbClr val="054E60"/>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hyperlink" Target="https://www.mainroads.wa.gov.au/technical-commercial/contracting-to-main-roads/"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hyperlink" Target="https://www.mainroads.wa.gov.au/globalassets/technical-commercial/contracting-to-main-roads/contractor-forms-reports/pba-payment-report.xlsx" TargetMode="External"/><Relationship Id="rId7" Type="http://schemas.openxmlformats.org/officeDocument/2006/relationships/oleObject" Target="../embeddings/oleObject2.bin"/><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8.wmf"/><Relationship Id="rId5" Type="http://schemas.openxmlformats.org/officeDocument/2006/relationships/oleObject" Target="../embeddings/oleObject1.bin"/><Relationship Id="rId10" Type="http://schemas.openxmlformats.org/officeDocument/2006/relationships/image" Target="../media/image6.emf"/><Relationship Id="rId4" Type="http://schemas.openxmlformats.org/officeDocument/2006/relationships/hyperlink" Target="https://www.mainroads.wa.gov.au/technical-commercial/contracting-to-main-roads/" TargetMode="External"/><Relationship Id="rId9" Type="http://schemas.openxmlformats.org/officeDocument/2006/relationships/package" Target="../embeddings/Microsoft_Word_Document.docx"/></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s://www.mainroads.wa.gov.au/technical-commercial/contracting-to-main-roads/project-bank-accounts-pba/"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Project Bank Accounts</a:t>
            </a:r>
          </a:p>
        </p:txBody>
      </p:sp>
      <p:sp>
        <p:nvSpPr>
          <p:cNvPr id="3" name="Subtitle 2"/>
          <p:cNvSpPr>
            <a:spLocks noGrp="1"/>
          </p:cNvSpPr>
          <p:nvPr>
            <p:ph type="subTitle" idx="1"/>
          </p:nvPr>
        </p:nvSpPr>
        <p:spPr/>
        <p:txBody>
          <a:bodyPr/>
          <a:lstStyle/>
          <a:p>
            <a:r>
              <a:rPr lang="en-AU" dirty="0"/>
              <a:t>for Minor Works Contracts</a:t>
            </a:r>
          </a:p>
          <a:p>
            <a:r>
              <a:rPr lang="en-AU" dirty="0"/>
              <a:t>Contractor’s tasks in first 28 days of Contract Award</a:t>
            </a:r>
          </a:p>
        </p:txBody>
      </p:sp>
    </p:spTree>
    <p:extLst>
      <p:ext uri="{BB962C8B-B14F-4D97-AF65-F5344CB8AC3E}">
        <p14:creationId xmlns:p14="http://schemas.microsoft.com/office/powerpoint/2010/main" val="4114090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three</a:t>
            </a:r>
            <a:r>
              <a:rPr lang="en-AU" dirty="0"/>
              <a:t>-</a:t>
            </a:r>
            <a:r>
              <a:rPr lang="en-AU" dirty="0">
                <a:solidFill>
                  <a:schemeClr val="accent6"/>
                </a:solidFill>
              </a:rPr>
              <a:t>four </a:t>
            </a:r>
            <a:r>
              <a:rPr lang="en-AU" dirty="0"/>
              <a:t>weeks of Contract Award</a:t>
            </a:r>
          </a:p>
        </p:txBody>
      </p:sp>
      <p:sp>
        <p:nvSpPr>
          <p:cNvPr id="4" name="Content Placeholder 2"/>
          <p:cNvSpPr>
            <a:spLocks noGrp="1"/>
          </p:cNvSpPr>
          <p:nvPr>
            <p:ph idx="4294967295"/>
          </p:nvPr>
        </p:nvSpPr>
        <p:spPr>
          <a:xfrm>
            <a:off x="1096194" y="2360990"/>
            <a:ext cx="10058280" cy="2628925"/>
          </a:xfrm>
        </p:spPr>
        <p:txBody>
          <a:bodyPr>
            <a:spAutoFit/>
          </a:bodyPr>
          <a:lstStyle/>
          <a:p>
            <a:pPr marL="457200" indent="-457200">
              <a:buFont typeface="+mj-lt"/>
              <a:buAutoNum type="arabicPeriod"/>
            </a:pPr>
            <a:r>
              <a:rPr lang="en-AU" dirty="0"/>
              <a:t>Within 28 calendar days of Contract Award, you must deliver to Main Roads:</a:t>
            </a:r>
          </a:p>
          <a:p>
            <a:pPr lvl="1"/>
            <a:r>
              <a:rPr lang="en-AU" dirty="0"/>
              <a:t>The PBA Trust Deed Poll signed by your organisation;</a:t>
            </a:r>
          </a:p>
          <a:p>
            <a:pPr lvl="1"/>
            <a:r>
              <a:rPr lang="en-AU" dirty="0"/>
              <a:t>The PBA Agreement signed by your organisation and the Bank; and</a:t>
            </a:r>
          </a:p>
          <a:p>
            <a:pPr lvl="1"/>
            <a:r>
              <a:rPr lang="en-AU" dirty="0"/>
              <a:t>If your organisation has granted a registered security interest to any creditor (other than the Bank establishing the account) that would extend to the PBA, either a deed of release or a priority deed poll from each creditor.</a:t>
            </a:r>
          </a:p>
          <a:p>
            <a:pPr marL="457200" lvl="1" indent="-457200">
              <a:spcBef>
                <a:spcPts val="1000"/>
              </a:spcBef>
              <a:buFont typeface="+mj-lt"/>
              <a:buAutoNum type="arabicPeriod" startAt="2"/>
            </a:pPr>
            <a:r>
              <a:rPr lang="en-AU" dirty="0"/>
              <a:t>If there are no registered security interests that would extend to the PBA, advise the Superintendent by email.</a:t>
            </a:r>
          </a:p>
        </p:txBody>
      </p:sp>
    </p:spTree>
    <p:extLst>
      <p:ext uri="{BB962C8B-B14F-4D97-AF65-F5344CB8AC3E}">
        <p14:creationId xmlns:p14="http://schemas.microsoft.com/office/powerpoint/2010/main" val="21101132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four </a:t>
            </a:r>
            <a:r>
              <a:rPr lang="en-AU" dirty="0"/>
              <a:t>weeks of Contract Award</a:t>
            </a:r>
          </a:p>
        </p:txBody>
      </p:sp>
      <p:sp>
        <p:nvSpPr>
          <p:cNvPr id="4" name="Content Placeholder 2"/>
          <p:cNvSpPr>
            <a:spLocks noGrp="1"/>
          </p:cNvSpPr>
          <p:nvPr>
            <p:ph idx="4294967295"/>
          </p:nvPr>
        </p:nvSpPr>
        <p:spPr>
          <a:xfrm>
            <a:off x="1096194" y="2360990"/>
            <a:ext cx="10058280" cy="4206280"/>
          </a:xfrm>
        </p:spPr>
        <p:txBody>
          <a:bodyPr>
            <a:spAutoFit/>
          </a:bodyPr>
          <a:lstStyle/>
          <a:p>
            <a:pPr marL="457200" indent="-457200">
              <a:buFont typeface="+mj-lt"/>
              <a:buAutoNum type="arabicPeriod"/>
            </a:pPr>
            <a:r>
              <a:rPr lang="en-AU" dirty="0"/>
              <a:t>Main Roads will arrange execution of the PBA Agreement and PBA Trust Deed Poll as soon as possible and provide you with a copy of these documents.</a:t>
            </a:r>
          </a:p>
          <a:p>
            <a:pPr marL="457200" indent="-457200">
              <a:buFont typeface="+mj-lt"/>
              <a:buAutoNum type="arabicPeriod"/>
            </a:pPr>
            <a:r>
              <a:rPr lang="en-AU" dirty="0"/>
              <a:t>Provide the Bank with a copy of both documents, and provide your subcontractors/ suppliers (including any Opt-in subcontractors) with a copy of the PBA Trust Deed Poll.</a:t>
            </a:r>
          </a:p>
          <a:p>
            <a:pPr marL="457200" indent="-457200">
              <a:buFont typeface="+mj-lt"/>
              <a:buAutoNum type="arabicPeriod"/>
            </a:pPr>
            <a:r>
              <a:rPr lang="en-AU" dirty="0"/>
              <a:t>Within 10 business days of the PBA Trust Deed Poll being signed by Main Roads, you will need to ensure the account is ‘established’.  This means the Bank has received the required paperwork and is fully satisfied with the customer details.</a:t>
            </a:r>
          </a:p>
          <a:p>
            <a:pPr marL="457200" indent="-457200">
              <a:buFont typeface="+mj-lt"/>
              <a:buAutoNum type="arabicPeriod"/>
            </a:pPr>
            <a:r>
              <a:rPr lang="en-AU" dirty="0"/>
              <a:t>You will need to initiate a $1 test payment from Main Roads to the PBA to establish the trust and ensure the payment system functions correctly.</a:t>
            </a:r>
          </a:p>
          <a:p>
            <a:pPr marL="457200" indent="-457200">
              <a:buFont typeface="+mj-lt"/>
              <a:buAutoNum type="arabicPeriod"/>
            </a:pPr>
            <a:r>
              <a:rPr lang="en-AU" dirty="0"/>
              <a:t>At this time, Main Roads will also provide you with the names and email addresses of Main Roads staff who require viewing access to the PBA through the online banking system.</a:t>
            </a:r>
          </a:p>
        </p:txBody>
      </p:sp>
    </p:spTree>
    <p:extLst>
      <p:ext uri="{BB962C8B-B14F-4D97-AF65-F5344CB8AC3E}">
        <p14:creationId xmlns:p14="http://schemas.microsoft.com/office/powerpoint/2010/main" val="3705890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Facilitating the $1 test payment</a:t>
            </a:r>
          </a:p>
        </p:txBody>
      </p:sp>
      <p:sp>
        <p:nvSpPr>
          <p:cNvPr id="15" name="Content Placeholder 2"/>
          <p:cNvSpPr>
            <a:spLocks noGrp="1"/>
          </p:cNvSpPr>
          <p:nvPr>
            <p:ph idx="4294967295"/>
          </p:nvPr>
        </p:nvSpPr>
        <p:spPr>
          <a:xfrm>
            <a:off x="1096194" y="2328333"/>
            <a:ext cx="10058280" cy="3672800"/>
          </a:xfrm>
        </p:spPr>
        <p:txBody>
          <a:bodyPr>
            <a:spAutoFit/>
          </a:bodyPr>
          <a:lstStyle/>
          <a:p>
            <a:pPr marL="457200" indent="-457200">
              <a:buFont typeface="+mj-lt"/>
              <a:buAutoNum type="arabicPeriod"/>
            </a:pPr>
            <a:r>
              <a:rPr lang="en-AU" dirty="0"/>
              <a:t>You will need to log into your PBA (through the Bank’s online banking system) and schedule a payment instruction (PPI) for $1 to be transferred from your general PBA sub-account to your non-PBA account.  The transfer needs to occur on a working day 5 calendar days after you create the instruction. The bank should have already provided you with training on how to do this.</a:t>
            </a:r>
          </a:p>
          <a:p>
            <a:pPr marL="457200" indent="-457200">
              <a:buFont typeface="+mj-lt"/>
              <a:buAutoNum type="arabicPeriod"/>
            </a:pPr>
            <a:r>
              <a:rPr lang="en-AU" dirty="0"/>
              <a:t>Provide a PDF copy of the instruction to the Super’s Rep as soon as it is authorised and scheduled.  The status of the PPI must be ‘Authorised Scheduled’. Feel free to provide a draft beforehand so we can make sure the document is correct before you authorise and schedule it.</a:t>
            </a:r>
          </a:p>
          <a:p>
            <a:pPr marL="457200" indent="-457200">
              <a:buFont typeface="+mj-lt"/>
              <a:buAutoNum type="arabicPeriod"/>
            </a:pPr>
            <a:r>
              <a:rPr lang="en-AU" dirty="0"/>
              <a:t>Main Roads will pay $1 into your general PBA sub-account and then according to your instruction, the bank will pay $1 to your non-PBA account.  Notify the Super’s Rep once you receive the $1 payment.</a:t>
            </a:r>
          </a:p>
        </p:txBody>
      </p:sp>
    </p:spTree>
    <p:extLst>
      <p:ext uri="{BB962C8B-B14F-4D97-AF65-F5344CB8AC3E}">
        <p14:creationId xmlns:p14="http://schemas.microsoft.com/office/powerpoint/2010/main" val="29377506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Facilitating the $1 test payment</a:t>
            </a:r>
          </a:p>
        </p:txBody>
      </p:sp>
      <p:sp>
        <p:nvSpPr>
          <p:cNvPr id="15" name="Content Placeholder 2"/>
          <p:cNvSpPr>
            <a:spLocks noGrp="1"/>
          </p:cNvSpPr>
          <p:nvPr>
            <p:ph idx="4294967295"/>
          </p:nvPr>
        </p:nvSpPr>
        <p:spPr>
          <a:xfrm>
            <a:off x="1096194" y="2328333"/>
            <a:ext cx="10058280" cy="2757165"/>
          </a:xfrm>
        </p:spPr>
        <p:txBody>
          <a:bodyPr>
            <a:spAutoFit/>
          </a:bodyPr>
          <a:lstStyle/>
          <a:p>
            <a:pPr marL="457200" indent="-457200">
              <a:buFont typeface="+mj-lt"/>
              <a:buAutoNum type="arabicPeriod" startAt="4"/>
            </a:pPr>
            <a:r>
              <a:rPr lang="en-AU" dirty="0"/>
              <a:t>For the $1 test payment there is no need for:</a:t>
            </a:r>
          </a:p>
          <a:p>
            <a:pPr lvl="1"/>
            <a:r>
              <a:rPr lang="en-AU" dirty="0"/>
              <a:t>the Contractor to issue a payment claim;</a:t>
            </a:r>
          </a:p>
          <a:p>
            <a:pPr lvl="1"/>
            <a:r>
              <a:rPr lang="en-AU" dirty="0"/>
              <a:t>the Superintendent to issue a payment certificate; or</a:t>
            </a:r>
          </a:p>
          <a:p>
            <a:pPr lvl="1"/>
            <a:r>
              <a:rPr lang="en-AU" dirty="0"/>
              <a:t>the Contractor to provide a statutory declaration or payment report.</a:t>
            </a:r>
          </a:p>
          <a:p>
            <a:pPr marL="457200" indent="-457200">
              <a:buFont typeface="+mj-lt"/>
              <a:buAutoNum type="arabicPeriod" startAt="4"/>
            </a:pPr>
            <a:r>
              <a:rPr lang="en-AU" dirty="0"/>
              <a:t>The $1 payment will be deducted off the monies due and payment to the Contractor as part of the first payment claim.</a:t>
            </a:r>
          </a:p>
          <a:p>
            <a:pPr marL="457200" indent="-457200">
              <a:buFont typeface="+mj-lt"/>
              <a:buAutoNum type="arabicPeriod" startAt="4"/>
            </a:pPr>
            <a:r>
              <a:rPr lang="en-AU" dirty="0"/>
              <a:t>Assuming that your other contractual obligations have been met, you can now submit your first payment claim.</a:t>
            </a:r>
          </a:p>
        </p:txBody>
      </p:sp>
    </p:spTree>
    <p:extLst>
      <p:ext uri="{BB962C8B-B14F-4D97-AF65-F5344CB8AC3E}">
        <p14:creationId xmlns:p14="http://schemas.microsoft.com/office/powerpoint/2010/main" val="1283682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AU" dirty="0"/>
              <a:t>Operating the PBA</a:t>
            </a:r>
          </a:p>
        </p:txBody>
      </p:sp>
    </p:spTree>
    <p:extLst>
      <p:ext uri="{BB962C8B-B14F-4D97-AF65-F5344CB8AC3E}">
        <p14:creationId xmlns:p14="http://schemas.microsoft.com/office/powerpoint/2010/main" val="3562952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Monthly payment process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6196" y="2730322"/>
            <a:ext cx="10142029" cy="2710675"/>
          </a:xfrm>
          <a:prstGeom prst="rect">
            <a:avLst/>
          </a:prstGeom>
        </p:spPr>
      </p:pic>
      <p:sp>
        <p:nvSpPr>
          <p:cNvPr id="5" name="Content Placeholder 2"/>
          <p:cNvSpPr>
            <a:spLocks noGrp="1"/>
          </p:cNvSpPr>
          <p:nvPr>
            <p:ph idx="4294967295"/>
          </p:nvPr>
        </p:nvSpPr>
        <p:spPr>
          <a:xfrm>
            <a:off x="1096194" y="2360990"/>
            <a:ext cx="10058280" cy="369332"/>
          </a:xfrm>
        </p:spPr>
        <p:txBody>
          <a:bodyPr>
            <a:spAutoFit/>
          </a:bodyPr>
          <a:lstStyle/>
          <a:p>
            <a:pPr marL="0" indent="0">
              <a:buNone/>
            </a:pPr>
            <a:r>
              <a:rPr lang="en-AU" b="1" dirty="0"/>
              <a:t>Overview</a:t>
            </a:r>
          </a:p>
        </p:txBody>
      </p:sp>
    </p:spTree>
    <p:extLst>
      <p:ext uri="{BB962C8B-B14F-4D97-AF65-F5344CB8AC3E}">
        <p14:creationId xmlns:p14="http://schemas.microsoft.com/office/powerpoint/2010/main" val="2223029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Day 1</a:t>
            </a:r>
          </a:p>
        </p:txBody>
      </p:sp>
      <p:sp>
        <p:nvSpPr>
          <p:cNvPr id="4" name="Content Placeholder 2"/>
          <p:cNvSpPr>
            <a:spLocks noGrp="1"/>
          </p:cNvSpPr>
          <p:nvPr>
            <p:ph idx="4294967295"/>
          </p:nvPr>
        </p:nvSpPr>
        <p:spPr>
          <a:xfrm>
            <a:off x="1096194" y="2360990"/>
            <a:ext cx="10058280" cy="2970044"/>
          </a:xfrm>
        </p:spPr>
        <p:txBody>
          <a:bodyPr>
            <a:spAutoFit/>
          </a:bodyPr>
          <a:lstStyle/>
          <a:p>
            <a:pPr marL="0" indent="0">
              <a:buNone/>
            </a:pPr>
            <a:r>
              <a:rPr lang="en-AU" b="1" dirty="0"/>
              <a:t>The Contractor submits its payment claim on Day 1</a:t>
            </a:r>
          </a:p>
          <a:p>
            <a:pPr marL="457200" indent="-457200">
              <a:buFont typeface="+mj-lt"/>
              <a:buAutoNum type="arabicPeriod"/>
            </a:pPr>
            <a:r>
              <a:rPr lang="en-AU" dirty="0"/>
              <a:t>The Contractor is entitled to submit their claim for payment on the first day of each month as outlined in GCC 19.7 and the Annexure.</a:t>
            </a:r>
          </a:p>
          <a:p>
            <a:pPr marL="457200" indent="-457200">
              <a:buFont typeface="+mj-lt"/>
              <a:buAutoNum type="arabicPeriod"/>
            </a:pPr>
            <a:r>
              <a:rPr lang="en-AU" dirty="0"/>
              <a:t>The Contractor’s payment claim should be structured to align with the Schedule of Rates and/or Bill of Quantities (along with any variations) and any evidence the Superintendent may reasonably require to justify the value of the payment claim.</a:t>
            </a:r>
          </a:p>
          <a:p>
            <a:pPr marL="457200" indent="-457200">
              <a:buFont typeface="+mj-lt"/>
              <a:buAutoNum type="arabicPeriod"/>
            </a:pPr>
            <a:r>
              <a:rPr lang="en-AU" dirty="0"/>
              <a:t>As outlined in GCC 19.2, the Contractor must not make any claim for payment until the PBA Trust Deed Poll, PBA Agreement and any required deed of release or priority deed poll have been delivered to Main Roads.</a:t>
            </a:r>
          </a:p>
        </p:txBody>
      </p:sp>
    </p:spTree>
    <p:extLst>
      <p:ext uri="{BB962C8B-B14F-4D97-AF65-F5344CB8AC3E}">
        <p14:creationId xmlns:p14="http://schemas.microsoft.com/office/powerpoint/2010/main" val="19730433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Day 14</a:t>
            </a:r>
          </a:p>
        </p:txBody>
      </p:sp>
      <p:sp>
        <p:nvSpPr>
          <p:cNvPr id="4" name="Content Placeholder 2"/>
          <p:cNvSpPr>
            <a:spLocks noGrp="1"/>
          </p:cNvSpPr>
          <p:nvPr>
            <p:ph idx="4294967295"/>
          </p:nvPr>
        </p:nvSpPr>
        <p:spPr>
          <a:xfrm>
            <a:off x="1096194" y="2360990"/>
            <a:ext cx="10058280" cy="1733808"/>
          </a:xfrm>
        </p:spPr>
        <p:txBody>
          <a:bodyPr>
            <a:spAutoFit/>
          </a:bodyPr>
          <a:lstStyle/>
          <a:p>
            <a:pPr marL="0" indent="0">
              <a:buNone/>
            </a:pPr>
            <a:r>
              <a:rPr lang="en-AU" b="1" dirty="0"/>
              <a:t>The Superintendent certifies the payment claim on or before Day 14</a:t>
            </a:r>
          </a:p>
          <a:p>
            <a:pPr marL="457200" indent="-457200">
              <a:buFont typeface="+mj-lt"/>
              <a:buAutoNum type="arabicPeriod"/>
            </a:pPr>
            <a:r>
              <a:rPr lang="en-AU" dirty="0"/>
              <a:t>Subject to provisions of GCC 19.8, the Superintendent is required to assess the payment claim and issue a payment certificate within 14 days.</a:t>
            </a:r>
          </a:p>
          <a:p>
            <a:pPr marL="457200" indent="-457200">
              <a:buFont typeface="+mj-lt"/>
              <a:buAutoNum type="arabicPeriod"/>
            </a:pPr>
            <a:r>
              <a:rPr lang="en-AU" dirty="0"/>
              <a:t>The Superintendent may reject a payment claim if the Contractor has failed to open and activate the PBA.</a:t>
            </a:r>
          </a:p>
        </p:txBody>
      </p:sp>
    </p:spTree>
    <p:extLst>
      <p:ext uri="{BB962C8B-B14F-4D97-AF65-F5344CB8AC3E}">
        <p14:creationId xmlns:p14="http://schemas.microsoft.com/office/powerpoint/2010/main" val="41070075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Day 19</a:t>
            </a:r>
          </a:p>
        </p:txBody>
      </p:sp>
      <p:sp>
        <p:nvSpPr>
          <p:cNvPr id="4" name="Content Placeholder 2"/>
          <p:cNvSpPr>
            <a:spLocks noGrp="1"/>
          </p:cNvSpPr>
          <p:nvPr>
            <p:ph idx="4294967295"/>
          </p:nvPr>
        </p:nvSpPr>
        <p:spPr>
          <a:xfrm>
            <a:off x="1096194" y="2360990"/>
            <a:ext cx="10434390" cy="3588162"/>
          </a:xfrm>
        </p:spPr>
        <p:txBody>
          <a:bodyPr wrap="square">
            <a:spAutoFit/>
          </a:bodyPr>
          <a:lstStyle/>
          <a:p>
            <a:pPr marL="0" indent="0">
              <a:buNone/>
            </a:pPr>
            <a:r>
              <a:rPr lang="en-AU" b="1" dirty="0"/>
              <a:t>The Contractor issues payment documents to the Superintendent on or before Day 19</a:t>
            </a:r>
          </a:p>
          <a:p>
            <a:pPr marL="457200" indent="-457200">
              <a:buFont typeface="+mj-lt"/>
              <a:buAutoNum type="arabicPeriod"/>
            </a:pPr>
            <a:r>
              <a:rPr lang="en-AU" dirty="0"/>
              <a:t>In accordance with GCC 19.9, on or before Day 19 the Contractor is required to issue to Main Roads:</a:t>
            </a:r>
          </a:p>
          <a:p>
            <a:pPr lvl="1"/>
            <a:r>
              <a:rPr lang="en-AU" dirty="0"/>
              <a:t>a completed Progress Payment Instruction (PPI);</a:t>
            </a:r>
          </a:p>
          <a:p>
            <a:pPr lvl="1"/>
            <a:r>
              <a:rPr lang="en-AU" dirty="0"/>
              <a:t>a Payment Report in the format available on Main Roads </a:t>
            </a:r>
            <a:r>
              <a:rPr lang="en-AU" dirty="0">
                <a:hlinkClick r:id="rId3"/>
              </a:rPr>
              <a:t>website</a:t>
            </a:r>
            <a:r>
              <a:rPr lang="en-AU" dirty="0"/>
              <a:t>; and</a:t>
            </a:r>
          </a:p>
          <a:p>
            <a:pPr lvl="1"/>
            <a:r>
              <a:rPr lang="en-AU" dirty="0"/>
              <a:t>a Statutory Declaration, signed on </a:t>
            </a:r>
            <a:r>
              <a:rPr lang="en-AU" u="sng" dirty="0"/>
              <a:t>the same day or a date after</a:t>
            </a:r>
            <a:r>
              <a:rPr lang="en-AU" dirty="0"/>
              <a:t> the date the PPI has been authorised and scheduled.</a:t>
            </a:r>
          </a:p>
          <a:p>
            <a:pPr marL="457200" indent="-457200">
              <a:buFont typeface="+mj-lt"/>
              <a:buAutoNum type="arabicPeriod"/>
            </a:pPr>
            <a:r>
              <a:rPr lang="en-AU" dirty="0"/>
              <a:t>The PPI must be prepared by the Contractor on the Bank’s online banking system in ABA format (ABA file format is used by Australian Bankers Association for batch transactions and the ABA files will have an “.aba” extension.  The Contractor must provide a PDF copy of the PPI to Main Roads.</a:t>
            </a:r>
          </a:p>
        </p:txBody>
      </p:sp>
    </p:spTree>
    <p:extLst>
      <p:ext uri="{BB962C8B-B14F-4D97-AF65-F5344CB8AC3E}">
        <p14:creationId xmlns:p14="http://schemas.microsoft.com/office/powerpoint/2010/main" val="11382445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Day 21</a:t>
            </a:r>
          </a:p>
        </p:txBody>
      </p:sp>
      <p:sp>
        <p:nvSpPr>
          <p:cNvPr id="4" name="Content Placeholder 2"/>
          <p:cNvSpPr>
            <a:spLocks noGrp="1"/>
          </p:cNvSpPr>
          <p:nvPr>
            <p:ph idx="4294967295"/>
          </p:nvPr>
        </p:nvSpPr>
        <p:spPr>
          <a:xfrm>
            <a:off x="1096194" y="2360990"/>
            <a:ext cx="10434390" cy="2713563"/>
          </a:xfrm>
        </p:spPr>
        <p:txBody>
          <a:bodyPr wrap="square">
            <a:spAutoFit/>
          </a:bodyPr>
          <a:lstStyle/>
          <a:p>
            <a:pPr marL="457200" indent="-457200">
              <a:buFont typeface="+mj-lt"/>
              <a:buAutoNum type="arabicPeriod" startAt="3"/>
            </a:pPr>
            <a:r>
              <a:rPr lang="en-AU" dirty="0"/>
              <a:t>The Payment Report issued by the Contractor must be accurate and tally with the amount (inclusive of GST and to the exact cent) approved in the Payment Certificate. The Superintendent will check the Payment Report is in the correct format and includes any Opt-in Notices as required.</a:t>
            </a:r>
          </a:p>
          <a:p>
            <a:pPr marL="457200" indent="-457200">
              <a:buFont typeface="+mj-lt"/>
              <a:buAutoNum type="arabicPeriod" startAt="3"/>
            </a:pPr>
            <a:r>
              <a:rPr lang="en-AU" dirty="0"/>
              <a:t>The Statutory Declaration must be in the format set out in Attachment 5 of the PBA Pack, and must be signed on </a:t>
            </a:r>
            <a:r>
              <a:rPr lang="en-AU" u="sng" dirty="0"/>
              <a:t>the same day or a date after</a:t>
            </a:r>
            <a:r>
              <a:rPr lang="en-AU" dirty="0"/>
              <a:t> the date the PPI has been authorised and scheduled.  The Contractor may provide either an electronic (scanned) copy or signed original.  Note: Signature must be wet signed or DocuSign (by an authenticated signatory platform, </a:t>
            </a:r>
            <a:r>
              <a:rPr lang="en-AU" dirty="0" err="1"/>
              <a:t>ie</a:t>
            </a:r>
            <a:r>
              <a:rPr lang="en-AU" dirty="0"/>
              <a:t> Adobe)</a:t>
            </a:r>
          </a:p>
        </p:txBody>
      </p:sp>
    </p:spTree>
    <p:extLst>
      <p:ext uri="{BB962C8B-B14F-4D97-AF65-F5344CB8AC3E}">
        <p14:creationId xmlns:p14="http://schemas.microsoft.com/office/powerpoint/2010/main" val="489966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AU" dirty="0"/>
              <a:t>Establishing the PBA</a:t>
            </a:r>
          </a:p>
        </p:txBody>
      </p:sp>
    </p:spTree>
    <p:extLst>
      <p:ext uri="{BB962C8B-B14F-4D97-AF65-F5344CB8AC3E}">
        <p14:creationId xmlns:p14="http://schemas.microsoft.com/office/powerpoint/2010/main" val="27902905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Day 28</a:t>
            </a:r>
          </a:p>
        </p:txBody>
      </p:sp>
      <p:sp>
        <p:nvSpPr>
          <p:cNvPr id="4" name="Content Placeholder 2"/>
          <p:cNvSpPr>
            <a:spLocks noGrp="1"/>
          </p:cNvSpPr>
          <p:nvPr>
            <p:ph idx="4294967295"/>
          </p:nvPr>
        </p:nvSpPr>
        <p:spPr>
          <a:xfrm>
            <a:off x="1096194" y="2360990"/>
            <a:ext cx="10058280" cy="3247043"/>
          </a:xfrm>
        </p:spPr>
        <p:txBody>
          <a:bodyPr>
            <a:spAutoFit/>
          </a:bodyPr>
          <a:lstStyle/>
          <a:p>
            <a:pPr marL="0" indent="0">
              <a:buNone/>
            </a:pPr>
            <a:r>
              <a:rPr lang="en-AU" b="1" dirty="0"/>
              <a:t>Main Roads makes payment to the PBA</a:t>
            </a:r>
          </a:p>
          <a:p>
            <a:pPr marL="457200" indent="-457200">
              <a:buFont typeface="+mj-lt"/>
              <a:buAutoNum type="arabicPeriod"/>
            </a:pPr>
            <a:r>
              <a:rPr lang="en-AU" dirty="0"/>
              <a:t>If all the payment documents are correct, the Superintendent advises the PBA Finance to complete the payment process and schedule payment as per the Processing Date provided on the PPI.</a:t>
            </a:r>
          </a:p>
          <a:p>
            <a:pPr marL="457200" indent="-457200">
              <a:buFont typeface="+mj-lt"/>
              <a:buAutoNum type="arabicPeriod"/>
            </a:pPr>
            <a:r>
              <a:rPr lang="en-AU" dirty="0"/>
              <a:t>Main Roads will endeavour to factor in weekends and public holidays as no extra time is given when they occur.  If the payment becomes due on a weekend or public holiday, Main Roads will endeavour to release the payment on the last working day prior to the weekend or public holiday.</a:t>
            </a:r>
          </a:p>
          <a:p>
            <a:pPr marL="457200" indent="-457200">
              <a:buFont typeface="+mj-lt"/>
              <a:buAutoNum type="arabicPeriod"/>
            </a:pPr>
            <a:r>
              <a:rPr lang="en-AU" dirty="0"/>
              <a:t>In the event the PPI is inaccurate, Main Roads will notify the Contractor and request withdrawal and replacement of the PPI in accordance with GCC 19.15.</a:t>
            </a:r>
          </a:p>
        </p:txBody>
      </p:sp>
    </p:spTree>
    <p:extLst>
      <p:ext uri="{BB962C8B-B14F-4D97-AF65-F5344CB8AC3E}">
        <p14:creationId xmlns:p14="http://schemas.microsoft.com/office/powerpoint/2010/main" val="1469787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2855272" y="2438400"/>
            <a:ext cx="5694368" cy="2262293"/>
          </a:xfrm>
        </p:spPr>
        <p:txBody>
          <a:bodyPr/>
          <a:lstStyle/>
          <a:p>
            <a:r>
              <a:rPr lang="en-AU" dirty="0"/>
              <a:t>Supporting information</a:t>
            </a:r>
          </a:p>
        </p:txBody>
      </p:sp>
    </p:spTree>
    <p:extLst>
      <p:ext uri="{BB962C8B-B14F-4D97-AF65-F5344CB8AC3E}">
        <p14:creationId xmlns:p14="http://schemas.microsoft.com/office/powerpoint/2010/main" val="23111535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Glossary of Terms</a:t>
            </a:r>
          </a:p>
        </p:txBody>
      </p:sp>
      <p:graphicFrame>
        <p:nvGraphicFramePr>
          <p:cNvPr id="2" name="Content Placeholder 1"/>
          <p:cNvGraphicFramePr>
            <a:graphicFrameLocks noGrp="1"/>
          </p:cNvGraphicFramePr>
          <p:nvPr>
            <p:ph idx="4294967295"/>
            <p:extLst>
              <p:ext uri="{D42A27DB-BD31-4B8C-83A1-F6EECF244321}">
                <p14:modId xmlns:p14="http://schemas.microsoft.com/office/powerpoint/2010/main" val="3940205358"/>
              </p:ext>
            </p:extLst>
          </p:nvPr>
        </p:nvGraphicFramePr>
        <p:xfrm>
          <a:off x="1096194" y="2026951"/>
          <a:ext cx="10340468" cy="4490720"/>
        </p:xfrm>
        <a:graphic>
          <a:graphicData uri="http://schemas.openxmlformats.org/drawingml/2006/table">
            <a:tbl>
              <a:tblPr firstRow="1" bandRow="1">
                <a:tableStyleId>{93296810-A885-4BE3-A3E7-6D5BEEA58F35}</a:tableStyleId>
              </a:tblPr>
              <a:tblGrid>
                <a:gridCol w="2815527">
                  <a:extLst>
                    <a:ext uri="{9D8B030D-6E8A-4147-A177-3AD203B41FA5}">
                      <a16:colId xmlns:a16="http://schemas.microsoft.com/office/drawing/2014/main" val="2040056298"/>
                    </a:ext>
                  </a:extLst>
                </a:gridCol>
                <a:gridCol w="7524941">
                  <a:extLst>
                    <a:ext uri="{9D8B030D-6E8A-4147-A177-3AD203B41FA5}">
                      <a16:colId xmlns:a16="http://schemas.microsoft.com/office/drawing/2014/main" val="3704344215"/>
                    </a:ext>
                  </a:extLst>
                </a:gridCol>
              </a:tblGrid>
              <a:tr h="370840">
                <a:tc>
                  <a:txBody>
                    <a:bodyPr/>
                    <a:lstStyle/>
                    <a:p>
                      <a:r>
                        <a:rPr lang="en-AU" sz="1800" dirty="0"/>
                        <a:t>Term</a:t>
                      </a:r>
                    </a:p>
                  </a:txBody>
                  <a:tcPr/>
                </a:tc>
                <a:tc>
                  <a:txBody>
                    <a:bodyPr/>
                    <a:lstStyle/>
                    <a:p>
                      <a:r>
                        <a:rPr lang="en-AU" sz="1800" dirty="0"/>
                        <a:t>Meaning</a:t>
                      </a:r>
                    </a:p>
                  </a:txBody>
                  <a:tcPr/>
                </a:tc>
                <a:extLst>
                  <a:ext uri="{0D108BD9-81ED-4DB2-BD59-A6C34878D82A}">
                    <a16:rowId xmlns:a16="http://schemas.microsoft.com/office/drawing/2014/main" val="3653618942"/>
                  </a:ext>
                </a:extLst>
              </a:tr>
              <a:tr h="370840">
                <a:tc>
                  <a:txBody>
                    <a:bodyPr/>
                    <a:lstStyle/>
                    <a:p>
                      <a:r>
                        <a:rPr lang="en-AU" sz="1400" dirty="0"/>
                        <a:t>Contractor</a:t>
                      </a:r>
                      <a:r>
                        <a:rPr lang="en-AU" sz="1400" baseline="0" dirty="0"/>
                        <a:t> Deposit Instruction (CDI)</a:t>
                      </a:r>
                      <a:endParaRPr lang="en-AU" sz="1400" dirty="0"/>
                    </a:p>
                  </a:txBody>
                  <a:tcPr/>
                </a:tc>
                <a:tc>
                  <a:txBody>
                    <a:bodyPr/>
                    <a:lstStyle/>
                    <a:p>
                      <a:r>
                        <a:rPr lang="en-AU" sz="1400" dirty="0"/>
                        <a:t>Allows the Contractor to pay subcontractors throughout the month except within two days of the scheduled PPI payment date.</a:t>
                      </a:r>
                      <a:r>
                        <a:rPr lang="en-AU" sz="1400" baseline="0" dirty="0"/>
                        <a:t>  </a:t>
                      </a:r>
                      <a:r>
                        <a:rPr lang="en-AU" sz="1400" dirty="0"/>
                        <a:t>The Contractor deposits funds into the PBA and it is disbursed</a:t>
                      </a:r>
                      <a:r>
                        <a:rPr lang="en-AU" sz="1400" baseline="0" dirty="0"/>
                        <a:t> </a:t>
                      </a:r>
                      <a:r>
                        <a:rPr lang="en-AU" sz="1400" dirty="0"/>
                        <a:t>to subcontractors and the retention sub-account as required.</a:t>
                      </a:r>
                    </a:p>
                  </a:txBody>
                  <a:tcPr/>
                </a:tc>
                <a:extLst>
                  <a:ext uri="{0D108BD9-81ED-4DB2-BD59-A6C34878D82A}">
                    <a16:rowId xmlns:a16="http://schemas.microsoft.com/office/drawing/2014/main" val="373404749"/>
                  </a:ext>
                </a:extLst>
              </a:tr>
              <a:tr h="370840">
                <a:tc>
                  <a:txBody>
                    <a:bodyPr/>
                    <a:lstStyle/>
                    <a:p>
                      <a:r>
                        <a:rPr lang="en-AU" sz="1400" dirty="0"/>
                        <a:t>Deed of</a:t>
                      </a:r>
                      <a:r>
                        <a:rPr lang="en-AU" sz="1400" baseline="0" dirty="0"/>
                        <a:t> Release / Priority Deed Poll</a:t>
                      </a:r>
                      <a:endParaRPr lang="en-AU" sz="1400" dirty="0"/>
                    </a:p>
                  </a:txBody>
                  <a:tcPr/>
                </a:tc>
                <a:tc>
                  <a:txBody>
                    <a:bodyPr/>
                    <a:lstStyle/>
                    <a:p>
                      <a:pPr marL="0" algn="l" defTabSz="914400" rtl="0" eaLnBrk="1" latinLnBrk="0" hangingPunct="1"/>
                      <a:r>
                        <a:rPr lang="en-US" sz="1400" kern="1200" dirty="0">
                          <a:solidFill>
                            <a:schemeClr val="dk1"/>
                          </a:solidFill>
                          <a:latin typeface="+mn-lt"/>
                          <a:ea typeface="+mn-ea"/>
                          <a:cs typeface="+mn-cs"/>
                        </a:rPr>
                        <a:t>By signing a deed of release, a creditor agrees to release the PBA from any security interest it holds, giving</a:t>
                      </a:r>
                      <a:r>
                        <a:rPr lang="en-US" sz="1400" kern="1200" baseline="0" dirty="0">
                          <a:solidFill>
                            <a:schemeClr val="dk1"/>
                          </a:solidFill>
                          <a:latin typeface="+mn-lt"/>
                          <a:ea typeface="+mn-ea"/>
                          <a:cs typeface="+mn-cs"/>
                        </a:rPr>
                        <a:t> priority to the trust’s </a:t>
                      </a:r>
                      <a:r>
                        <a:rPr lang="en-US" sz="1400" kern="1200" dirty="0">
                          <a:solidFill>
                            <a:schemeClr val="dk1"/>
                          </a:solidFill>
                          <a:latin typeface="+mn-lt"/>
                          <a:ea typeface="+mn-ea"/>
                          <a:cs typeface="+mn-cs"/>
                        </a:rPr>
                        <a:t>beneficiaries should an insolvency event occur.</a:t>
                      </a:r>
                      <a:r>
                        <a:rPr lang="en-US" sz="1400" kern="1200" baseline="0" dirty="0">
                          <a:solidFill>
                            <a:schemeClr val="dk1"/>
                          </a:solidFill>
                          <a:latin typeface="+mn-lt"/>
                          <a:ea typeface="+mn-ea"/>
                          <a:cs typeface="+mn-cs"/>
                        </a:rPr>
                        <a:t>  </a:t>
                      </a:r>
                      <a:r>
                        <a:rPr lang="en-US" sz="1400" kern="1200" dirty="0">
                          <a:solidFill>
                            <a:schemeClr val="dk1"/>
                          </a:solidFill>
                          <a:latin typeface="+mn-lt"/>
                          <a:ea typeface="+mn-ea"/>
                          <a:cs typeface="+mn-cs"/>
                        </a:rPr>
                        <a:t>If the Contractor has not granted any registered security interests that would extend to the PBA, neither document is required.</a:t>
                      </a:r>
                      <a:endParaRPr lang="en-AU" sz="1400" kern="1200" dirty="0">
                        <a:solidFill>
                          <a:schemeClr val="dk1"/>
                        </a:solidFill>
                        <a:latin typeface="+mn-lt"/>
                        <a:ea typeface="+mn-ea"/>
                        <a:cs typeface="+mn-cs"/>
                      </a:endParaRPr>
                    </a:p>
                  </a:txBody>
                  <a:tcPr/>
                </a:tc>
                <a:extLst>
                  <a:ext uri="{0D108BD9-81ED-4DB2-BD59-A6C34878D82A}">
                    <a16:rowId xmlns:a16="http://schemas.microsoft.com/office/drawing/2014/main" val="2450160654"/>
                  </a:ext>
                </a:extLst>
              </a:tr>
              <a:tr h="370840">
                <a:tc>
                  <a:txBody>
                    <a:bodyPr/>
                    <a:lstStyle/>
                    <a:p>
                      <a:r>
                        <a:rPr lang="en-AU" sz="1400" dirty="0"/>
                        <a:t>Progress Payment Report (PPR)</a:t>
                      </a:r>
                    </a:p>
                  </a:txBody>
                  <a:tcPr/>
                </a:tc>
                <a:tc>
                  <a:txBody>
                    <a:bodyPr/>
                    <a:lstStyle/>
                    <a:p>
                      <a:pPr marL="0" algn="l" defTabSz="914400" rtl="0" eaLnBrk="1" latinLnBrk="0" hangingPunct="1"/>
                      <a:r>
                        <a:rPr lang="en-GB" sz="1400" kern="1200" dirty="0">
                          <a:solidFill>
                            <a:schemeClr val="dk1"/>
                          </a:solidFill>
                          <a:latin typeface="+mn-lt"/>
                          <a:ea typeface="+mn-ea"/>
                          <a:cs typeface="+mn-cs"/>
                        </a:rPr>
                        <a:t>Provides a summary of all payments made through the PBA to subcontractors (including opt-in subcontractors and suppliers) for a particular month.</a:t>
                      </a:r>
                      <a:r>
                        <a:rPr lang="en-GB" sz="1400" kern="1200" baseline="0" dirty="0">
                          <a:solidFill>
                            <a:schemeClr val="dk1"/>
                          </a:solidFill>
                          <a:latin typeface="+mn-lt"/>
                          <a:ea typeface="+mn-ea"/>
                          <a:cs typeface="+mn-cs"/>
                        </a:rPr>
                        <a:t>  </a:t>
                      </a:r>
                      <a:r>
                        <a:rPr lang="en-GB" sz="1400" kern="1200" dirty="0">
                          <a:solidFill>
                            <a:schemeClr val="dk1"/>
                          </a:solidFill>
                          <a:latin typeface="+mn-lt"/>
                          <a:ea typeface="+mn-ea"/>
                          <a:cs typeface="+mn-cs"/>
                        </a:rPr>
                        <a:t>It also includes a running tally of all payments made to date, as well as retention held and retention released.</a:t>
                      </a:r>
                      <a:endParaRPr lang="en-AU" sz="1400" kern="1200" dirty="0">
                        <a:solidFill>
                          <a:schemeClr val="dk1"/>
                        </a:solidFill>
                        <a:latin typeface="+mn-lt"/>
                        <a:ea typeface="+mn-ea"/>
                        <a:cs typeface="+mn-cs"/>
                      </a:endParaRPr>
                    </a:p>
                  </a:txBody>
                  <a:tcPr/>
                </a:tc>
                <a:extLst>
                  <a:ext uri="{0D108BD9-81ED-4DB2-BD59-A6C34878D82A}">
                    <a16:rowId xmlns:a16="http://schemas.microsoft.com/office/drawing/2014/main" val="2455408111"/>
                  </a:ext>
                </a:extLst>
              </a:tr>
              <a:tr h="370840">
                <a:tc>
                  <a:txBody>
                    <a:bodyPr/>
                    <a:lstStyle/>
                    <a:p>
                      <a:r>
                        <a:rPr lang="en-AU" sz="1400" dirty="0"/>
                        <a:t>PBA Agreement</a:t>
                      </a:r>
                    </a:p>
                  </a:txBody>
                  <a:tcPr/>
                </a:tc>
                <a:tc>
                  <a:txBody>
                    <a:bodyPr/>
                    <a:lstStyle/>
                    <a:p>
                      <a:pPr marL="0" algn="l" defTabSz="914400" rtl="0" eaLnBrk="1" latinLnBrk="0" hangingPunct="1"/>
                      <a:r>
                        <a:rPr lang="en-AU" sz="1400" kern="1200" dirty="0">
                          <a:solidFill>
                            <a:schemeClr val="dk1"/>
                          </a:solidFill>
                          <a:latin typeface="+mn-lt"/>
                          <a:ea typeface="+mn-ea"/>
                          <a:cs typeface="+mn-cs"/>
                        </a:rPr>
                        <a:t>The agreement made between the Contractor, the Bank and Main Roads.  It outlines how money will flow in and out of the account.</a:t>
                      </a:r>
                    </a:p>
                  </a:txBody>
                  <a:tcPr/>
                </a:tc>
                <a:extLst>
                  <a:ext uri="{0D108BD9-81ED-4DB2-BD59-A6C34878D82A}">
                    <a16:rowId xmlns:a16="http://schemas.microsoft.com/office/drawing/2014/main" val="2065091502"/>
                  </a:ext>
                </a:extLst>
              </a:tr>
              <a:tr h="370840">
                <a:tc>
                  <a:txBody>
                    <a:bodyPr/>
                    <a:lstStyle/>
                    <a:p>
                      <a:r>
                        <a:rPr lang="en-AU" sz="1400" dirty="0"/>
                        <a:t>PBA Trust Deed Poll</a:t>
                      </a:r>
                    </a:p>
                  </a:txBody>
                  <a:tcPr/>
                </a:tc>
                <a:tc>
                  <a:txBody>
                    <a:bodyPr/>
                    <a:lstStyle/>
                    <a:p>
                      <a:pPr marL="0" algn="l" defTabSz="914400" rtl="0" eaLnBrk="1" latinLnBrk="0" hangingPunct="1"/>
                      <a:r>
                        <a:rPr lang="en-AU" sz="1400" kern="1200" dirty="0">
                          <a:solidFill>
                            <a:schemeClr val="dk1"/>
                          </a:solidFill>
                          <a:latin typeface="+mn-lt"/>
                          <a:ea typeface="+mn-ea"/>
                          <a:cs typeface="+mn-cs"/>
                        </a:rPr>
                        <a:t>Sets out how the Contractor holds money on trust for the benefit of the subcontractors (beneficiaries).  The trust deed poll establishes the trust and who the beneficiaries are.</a:t>
                      </a:r>
                    </a:p>
                  </a:txBody>
                  <a:tcPr/>
                </a:tc>
                <a:extLst>
                  <a:ext uri="{0D108BD9-81ED-4DB2-BD59-A6C34878D82A}">
                    <a16:rowId xmlns:a16="http://schemas.microsoft.com/office/drawing/2014/main" val="1582431744"/>
                  </a:ext>
                </a:extLst>
              </a:tr>
              <a:tr h="370840">
                <a:tc>
                  <a:txBody>
                    <a:bodyPr/>
                    <a:lstStyle/>
                    <a:p>
                      <a:r>
                        <a:rPr lang="en-AU" sz="1400" dirty="0"/>
                        <a:t>Progress</a:t>
                      </a:r>
                      <a:r>
                        <a:rPr lang="en-AU" sz="1400" baseline="0" dirty="0"/>
                        <a:t> Payment Instruction (PPI)</a:t>
                      </a:r>
                      <a:endParaRPr lang="en-AU" sz="1400" dirty="0"/>
                    </a:p>
                  </a:txBody>
                  <a:tcPr/>
                </a:tc>
                <a:tc>
                  <a:txBody>
                    <a:bodyPr/>
                    <a:lstStyle/>
                    <a:p>
                      <a:r>
                        <a:rPr lang="en-AU" sz="1400" baseline="0" dirty="0"/>
                        <a:t>Instruction to the Bank that sets out how the funds in the PBA are to be disbursed.</a:t>
                      </a:r>
                      <a:endParaRPr lang="en-AU" sz="1400" dirty="0"/>
                    </a:p>
                  </a:txBody>
                  <a:tcPr/>
                </a:tc>
                <a:extLst>
                  <a:ext uri="{0D108BD9-81ED-4DB2-BD59-A6C34878D82A}">
                    <a16:rowId xmlns:a16="http://schemas.microsoft.com/office/drawing/2014/main" val="1367499494"/>
                  </a:ext>
                </a:extLst>
              </a:tr>
              <a:tr h="370840">
                <a:tc>
                  <a:txBody>
                    <a:bodyPr/>
                    <a:lstStyle/>
                    <a:p>
                      <a:r>
                        <a:rPr lang="en-AU" sz="1400" dirty="0"/>
                        <a:t>Retention Release Instruction</a:t>
                      </a:r>
                    </a:p>
                  </a:txBody>
                  <a:tcPr/>
                </a:tc>
                <a:tc>
                  <a:txBody>
                    <a:bodyPr/>
                    <a:lstStyle/>
                    <a:p>
                      <a:r>
                        <a:rPr lang="en-AU" sz="1400" dirty="0"/>
                        <a:t>Instruction to the Bank to pay money out of the Retention sub-account directly to the subcontractor or the Contractor.</a:t>
                      </a:r>
                    </a:p>
                  </a:txBody>
                  <a:tcPr/>
                </a:tc>
                <a:extLst>
                  <a:ext uri="{0D108BD9-81ED-4DB2-BD59-A6C34878D82A}">
                    <a16:rowId xmlns:a16="http://schemas.microsoft.com/office/drawing/2014/main" val="2127321796"/>
                  </a:ext>
                </a:extLst>
              </a:tr>
            </a:tbl>
          </a:graphicData>
        </a:graphic>
      </p:graphicFrame>
    </p:spTree>
    <p:extLst>
      <p:ext uri="{BB962C8B-B14F-4D97-AF65-F5344CB8AC3E}">
        <p14:creationId xmlns:p14="http://schemas.microsoft.com/office/powerpoint/2010/main" val="5370345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4294967295"/>
          </p:nvPr>
        </p:nvSpPr>
        <p:spPr>
          <a:xfrm>
            <a:off x="1096194" y="2360990"/>
            <a:ext cx="10058280" cy="3611245"/>
          </a:xfrm>
        </p:spPr>
        <p:txBody>
          <a:bodyPr>
            <a:spAutoFit/>
          </a:bodyPr>
          <a:lstStyle/>
          <a:p>
            <a:pPr marL="457200" indent="-457200">
              <a:buFont typeface="+mj-lt"/>
              <a:buAutoNum type="arabicPeriod"/>
            </a:pPr>
            <a:r>
              <a:rPr lang="en-AU" dirty="0"/>
              <a:t>PBA AP-Supplier Creation Form</a:t>
            </a:r>
          </a:p>
          <a:p>
            <a:pPr marL="457200" indent="-457200">
              <a:buFont typeface="+mj-lt"/>
              <a:buAutoNum type="arabicPeriod"/>
            </a:pPr>
            <a:endParaRPr lang="en-AU" dirty="0"/>
          </a:p>
          <a:p>
            <a:pPr marL="457200" indent="-457200">
              <a:buFont typeface="+mj-lt"/>
              <a:buAutoNum type="arabicPeriod"/>
            </a:pPr>
            <a:r>
              <a:rPr lang="en-AU" dirty="0">
                <a:hlinkClick r:id="rId3"/>
              </a:rPr>
              <a:t>Payment Report Template</a:t>
            </a:r>
            <a:endParaRPr lang="en-AU" dirty="0"/>
          </a:p>
          <a:p>
            <a:pPr marL="457200" indent="-457200">
              <a:buFont typeface="+mj-lt"/>
              <a:buAutoNum type="arabicPeriod"/>
            </a:pPr>
            <a:endParaRPr lang="en-AU" dirty="0"/>
          </a:p>
          <a:p>
            <a:pPr marL="457200" indent="-457200">
              <a:buFont typeface="+mj-lt"/>
              <a:buAutoNum type="arabicPeriod"/>
            </a:pPr>
            <a:r>
              <a:rPr lang="en-AU" dirty="0"/>
              <a:t>PPI Example</a:t>
            </a:r>
          </a:p>
          <a:p>
            <a:pPr marL="457200" indent="-457200">
              <a:buFont typeface="+mj-lt"/>
              <a:buAutoNum type="arabicPeriod"/>
            </a:pPr>
            <a:endParaRPr lang="en-AU" dirty="0"/>
          </a:p>
          <a:p>
            <a:pPr marL="457200" indent="-457200">
              <a:buFont typeface="+mj-lt"/>
              <a:buAutoNum type="arabicPeriod"/>
            </a:pPr>
            <a:r>
              <a:rPr lang="en-AU" dirty="0"/>
              <a:t>PPI Example - $1 test payment </a:t>
            </a:r>
          </a:p>
          <a:p>
            <a:pPr marL="457200" indent="-457200">
              <a:buFont typeface="+mj-lt"/>
              <a:buAutoNum type="arabicPeriod"/>
            </a:pPr>
            <a:endParaRPr lang="en-AU" dirty="0"/>
          </a:p>
          <a:p>
            <a:pPr marL="457200" indent="-457200">
              <a:buFont typeface="+mj-lt"/>
              <a:buAutoNum type="arabicPeriod"/>
            </a:pPr>
            <a:r>
              <a:rPr lang="en-AU" dirty="0">
                <a:hlinkClick r:id="rId4"/>
              </a:rPr>
              <a:t>PBA Page on Main Roads website</a:t>
            </a:r>
            <a:endParaRPr lang="en-AU" dirty="0"/>
          </a:p>
        </p:txBody>
      </p:sp>
      <p:graphicFrame>
        <p:nvGraphicFramePr>
          <p:cNvPr id="16" name="Object 15"/>
          <p:cNvGraphicFramePr>
            <a:graphicFrameLocks noChangeAspect="1"/>
          </p:cNvGraphicFramePr>
          <p:nvPr>
            <p:extLst>
              <p:ext uri="{D42A27DB-BD31-4B8C-83A1-F6EECF244321}">
                <p14:modId xmlns:p14="http://schemas.microsoft.com/office/powerpoint/2010/main" val="2397573852"/>
              </p:ext>
            </p:extLst>
          </p:nvPr>
        </p:nvGraphicFramePr>
        <p:xfrm>
          <a:off x="5431536" y="4661976"/>
          <a:ext cx="914400" cy="771525"/>
        </p:xfrm>
        <a:graphic>
          <a:graphicData uri="http://schemas.openxmlformats.org/presentationml/2006/ole">
            <mc:AlternateContent xmlns:mc="http://schemas.openxmlformats.org/markup-compatibility/2006">
              <mc:Choice xmlns:v="urn:schemas-microsoft-com:vml" Requires="v">
                <p:oleObj name="Acrobat Document" showAsIcon="1" r:id="rId5" imgW="914400" imgH="771480" progId="AcroExch.Document.DC">
                  <p:embed/>
                </p:oleObj>
              </mc:Choice>
              <mc:Fallback>
                <p:oleObj name="Acrobat Document" showAsIcon="1" r:id="rId5" imgW="914400" imgH="771480" progId="AcroExch.Document.DC">
                  <p:embed/>
                  <p:pic>
                    <p:nvPicPr>
                      <p:cNvPr id="16" name="Object 15"/>
                      <p:cNvPicPr/>
                      <p:nvPr/>
                    </p:nvPicPr>
                    <p:blipFill>
                      <a:blip r:embed="rId6"/>
                      <a:stretch>
                        <a:fillRect/>
                      </a:stretch>
                    </p:blipFill>
                    <p:spPr>
                      <a:xfrm>
                        <a:off x="5431536" y="4661976"/>
                        <a:ext cx="914400" cy="771525"/>
                      </a:xfrm>
                      <a:prstGeom prst="rect">
                        <a:avLst/>
                      </a:prstGeom>
                    </p:spPr>
                  </p:pic>
                </p:oleObj>
              </mc:Fallback>
            </mc:AlternateContent>
          </a:graphicData>
        </a:graphic>
      </p:graphicFrame>
      <p:sp>
        <p:nvSpPr>
          <p:cNvPr id="20" name="Title 2"/>
          <p:cNvSpPr txBox="1">
            <a:spLocks/>
          </p:cNvSpPr>
          <p:nvPr/>
        </p:nvSpPr>
        <p:spPr>
          <a:xfrm>
            <a:off x="1096194" y="1290252"/>
            <a:ext cx="10116948" cy="535531"/>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3200" kern="1200" baseline="0">
                <a:solidFill>
                  <a:srgbClr val="054E60"/>
                </a:solidFill>
                <a:latin typeface="Segoe UI Black" panose="020B0A02040204020203" pitchFamily="34" charset="0"/>
                <a:ea typeface="Segoe UI Black" panose="020B0A02040204020203" pitchFamily="34" charset="0"/>
                <a:cs typeface="+mj-cs"/>
              </a:defRPr>
            </a:lvl1pPr>
          </a:lstStyle>
          <a:p>
            <a:r>
              <a:rPr lang="en-AU" dirty="0"/>
              <a:t>Documents and links</a:t>
            </a:r>
          </a:p>
        </p:txBody>
      </p:sp>
      <p:graphicFrame>
        <p:nvGraphicFramePr>
          <p:cNvPr id="6" name="Object 5"/>
          <p:cNvGraphicFramePr>
            <a:graphicFrameLocks noChangeAspect="1"/>
          </p:cNvGraphicFramePr>
          <p:nvPr>
            <p:extLst>
              <p:ext uri="{D42A27DB-BD31-4B8C-83A1-F6EECF244321}">
                <p14:modId xmlns:p14="http://schemas.microsoft.com/office/powerpoint/2010/main" val="3699382319"/>
              </p:ext>
            </p:extLst>
          </p:nvPr>
        </p:nvGraphicFramePr>
        <p:xfrm>
          <a:off x="5378450" y="3892550"/>
          <a:ext cx="1019175" cy="514350"/>
        </p:xfrm>
        <a:graphic>
          <a:graphicData uri="http://schemas.openxmlformats.org/presentationml/2006/ole">
            <mc:AlternateContent xmlns:mc="http://schemas.openxmlformats.org/markup-compatibility/2006">
              <mc:Choice xmlns:v="urn:schemas-microsoft-com:vml" Requires="v">
                <p:oleObj name="Packager Shell Object" showAsIcon="1" r:id="rId7" imgW="1019162" imgH="514350" progId="Package">
                  <p:embed/>
                </p:oleObj>
              </mc:Choice>
              <mc:Fallback>
                <p:oleObj name="Packager Shell Object" showAsIcon="1" r:id="rId7" imgW="1019162" imgH="514350" progId="Package">
                  <p:embed/>
                  <p:pic>
                    <p:nvPicPr>
                      <p:cNvPr id="6" name="Object 5"/>
                      <p:cNvPicPr/>
                      <p:nvPr/>
                    </p:nvPicPr>
                    <p:blipFill>
                      <a:blip r:embed="rId8"/>
                      <a:stretch>
                        <a:fillRect/>
                      </a:stretch>
                    </p:blipFill>
                    <p:spPr>
                      <a:xfrm>
                        <a:off x="5378450" y="3892550"/>
                        <a:ext cx="1019175" cy="51435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B2AB9171-CD1B-5F1C-AB54-A34F3CA6FA9E}"/>
              </a:ext>
            </a:extLst>
          </p:cNvPr>
          <p:cNvGraphicFramePr>
            <a:graphicFrameLocks noChangeAspect="1"/>
          </p:cNvGraphicFramePr>
          <p:nvPr>
            <p:extLst>
              <p:ext uri="{D42A27DB-BD31-4B8C-83A1-F6EECF244321}">
                <p14:modId xmlns:p14="http://schemas.microsoft.com/office/powerpoint/2010/main" val="1154949915"/>
              </p:ext>
            </p:extLst>
          </p:nvPr>
        </p:nvGraphicFramePr>
        <p:xfrm>
          <a:off x="5210934" y="2329169"/>
          <a:ext cx="914400" cy="771525"/>
        </p:xfrm>
        <a:graphic>
          <a:graphicData uri="http://schemas.openxmlformats.org/presentationml/2006/ole">
            <mc:AlternateContent xmlns:mc="http://schemas.openxmlformats.org/markup-compatibility/2006">
              <mc:Choice xmlns:v="urn:schemas-microsoft-com:vml" Requires="v">
                <p:oleObj name="Document" showAsIcon="1" r:id="rId9" imgW="914400" imgH="771525" progId="Word.Document.12">
                  <p:embed/>
                </p:oleObj>
              </mc:Choice>
              <mc:Fallback>
                <p:oleObj name="Document" showAsIcon="1" r:id="rId9" imgW="914400" imgH="771525" progId="Word.Document.12">
                  <p:embed/>
                  <p:pic>
                    <p:nvPicPr>
                      <p:cNvPr id="8" name="Object 7">
                        <a:extLst>
                          <a:ext uri="{FF2B5EF4-FFF2-40B4-BE49-F238E27FC236}">
                            <a16:creationId xmlns:a16="http://schemas.microsoft.com/office/drawing/2014/main" id="{B2AB9171-CD1B-5F1C-AB54-A34F3CA6FA9E}"/>
                          </a:ext>
                        </a:extLst>
                      </p:cNvPr>
                      <p:cNvPicPr/>
                      <p:nvPr/>
                    </p:nvPicPr>
                    <p:blipFill>
                      <a:blip r:embed="rId10"/>
                      <a:stretch>
                        <a:fillRect/>
                      </a:stretch>
                    </p:blipFill>
                    <p:spPr>
                      <a:xfrm>
                        <a:off x="5210934" y="2329169"/>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6785567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3541000" y="2454584"/>
            <a:ext cx="5825878" cy="2262293"/>
          </a:xfrm>
        </p:spPr>
        <p:txBody>
          <a:bodyPr/>
          <a:lstStyle/>
          <a:p>
            <a:r>
              <a:rPr lang="en-AU" sz="6000" dirty="0"/>
              <a:t>Questions</a:t>
            </a:r>
          </a:p>
        </p:txBody>
      </p:sp>
    </p:spTree>
    <p:extLst>
      <p:ext uri="{BB962C8B-B14F-4D97-AF65-F5344CB8AC3E}">
        <p14:creationId xmlns:p14="http://schemas.microsoft.com/office/powerpoint/2010/main" val="547555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Overview</a:t>
            </a:r>
          </a:p>
        </p:txBody>
      </p:sp>
      <p:sp>
        <p:nvSpPr>
          <p:cNvPr id="4" name="Content Placeholder 2"/>
          <p:cNvSpPr>
            <a:spLocks noGrp="1"/>
          </p:cNvSpPr>
          <p:nvPr>
            <p:ph idx="4294967295"/>
          </p:nvPr>
        </p:nvSpPr>
        <p:spPr>
          <a:xfrm>
            <a:off x="1295520" y="3016819"/>
            <a:ext cx="10161608" cy="646331"/>
          </a:xfrm>
        </p:spPr>
        <p:txBody>
          <a:bodyPr wrap="square">
            <a:spAutoFit/>
          </a:bodyPr>
          <a:lstStyle/>
          <a:p>
            <a:r>
              <a:rPr lang="en-AU" dirty="0"/>
              <a:t>Within 28 calendar days of contract award, the Contractor needs to have completed and delivered to Main Roads:</a:t>
            </a:r>
          </a:p>
        </p:txBody>
      </p:sp>
      <p:sp>
        <p:nvSpPr>
          <p:cNvPr id="5" name="Rectangle 4"/>
          <p:cNvSpPr/>
          <p:nvPr/>
        </p:nvSpPr>
        <p:spPr>
          <a:xfrm>
            <a:off x="1616739" y="3796501"/>
            <a:ext cx="2177024" cy="1110343"/>
          </a:xfrm>
          <a:prstGeom prst="rect">
            <a:avLst/>
          </a:prstGeom>
          <a:solidFill>
            <a:srgbClr val="054E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a:latin typeface="Segoe UI" panose="020B0502040204020203" pitchFamily="34" charset="0"/>
                <a:cs typeface="Segoe UI" panose="020B0502040204020203" pitchFamily="34" charset="0"/>
              </a:rPr>
              <a:t>PBA Agreement</a:t>
            </a:r>
          </a:p>
        </p:txBody>
      </p:sp>
      <p:sp>
        <p:nvSpPr>
          <p:cNvPr id="6" name="Rectangle 5"/>
          <p:cNvSpPr/>
          <p:nvPr/>
        </p:nvSpPr>
        <p:spPr>
          <a:xfrm>
            <a:off x="4000711" y="3796500"/>
            <a:ext cx="2177024" cy="1110343"/>
          </a:xfrm>
          <a:prstGeom prst="rect">
            <a:avLst/>
          </a:prstGeom>
          <a:solidFill>
            <a:srgbClr val="054E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a:latin typeface="Segoe UI" panose="020B0502040204020203" pitchFamily="34" charset="0"/>
                <a:cs typeface="Segoe UI" panose="020B0502040204020203" pitchFamily="34" charset="0"/>
              </a:rPr>
              <a:t>PBA Trust</a:t>
            </a:r>
            <a:br>
              <a:rPr lang="en-AU" b="1" dirty="0">
                <a:latin typeface="Segoe UI" panose="020B0502040204020203" pitchFamily="34" charset="0"/>
                <a:cs typeface="Segoe UI" panose="020B0502040204020203" pitchFamily="34" charset="0"/>
              </a:rPr>
            </a:br>
            <a:r>
              <a:rPr lang="en-AU" b="1" dirty="0">
                <a:latin typeface="Segoe UI" panose="020B0502040204020203" pitchFamily="34" charset="0"/>
                <a:cs typeface="Segoe UI" panose="020B0502040204020203" pitchFamily="34" charset="0"/>
              </a:rPr>
              <a:t>Deed Poll</a:t>
            </a:r>
          </a:p>
        </p:txBody>
      </p:sp>
      <p:sp>
        <p:nvSpPr>
          <p:cNvPr id="7" name="Rectangle 6"/>
          <p:cNvSpPr/>
          <p:nvPr/>
        </p:nvSpPr>
        <p:spPr>
          <a:xfrm>
            <a:off x="6384683" y="3796500"/>
            <a:ext cx="2177024" cy="1110343"/>
          </a:xfrm>
          <a:prstGeom prst="rect">
            <a:avLst/>
          </a:prstGeom>
          <a:solidFill>
            <a:srgbClr val="74BF56"/>
          </a:solidFill>
          <a:ln>
            <a:solidFill>
              <a:srgbClr val="74B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a:latin typeface="Segoe UI" panose="020B0502040204020203" pitchFamily="34" charset="0"/>
                <a:cs typeface="Segoe UI" panose="020B0502040204020203" pitchFamily="34" charset="0"/>
              </a:rPr>
              <a:t>Deed of Release </a:t>
            </a:r>
            <a:r>
              <a:rPr lang="en-AU" dirty="0">
                <a:latin typeface="Segoe UI" panose="020B0502040204020203" pitchFamily="34" charset="0"/>
                <a:cs typeface="Segoe UI" panose="020B0502040204020203" pitchFamily="34" charset="0"/>
              </a:rPr>
              <a:t>or</a:t>
            </a:r>
            <a:r>
              <a:rPr lang="en-AU" b="1" dirty="0">
                <a:latin typeface="Segoe UI" panose="020B0502040204020203" pitchFamily="34" charset="0"/>
                <a:cs typeface="Segoe UI" panose="020B0502040204020203" pitchFamily="34" charset="0"/>
              </a:rPr>
              <a:t> Priority Deed Poll</a:t>
            </a:r>
            <a:r>
              <a:rPr lang="en-AU" dirty="0">
                <a:latin typeface="Segoe UI" panose="020B0502040204020203" pitchFamily="34" charset="0"/>
                <a:cs typeface="Segoe UI" panose="020B0502040204020203" pitchFamily="34" charset="0"/>
              </a:rPr>
              <a:t> (if required)</a:t>
            </a:r>
            <a:endParaRPr lang="en-AU" b="1" dirty="0">
              <a:latin typeface="Segoe UI" panose="020B0502040204020203" pitchFamily="34" charset="0"/>
              <a:cs typeface="Segoe UI" panose="020B0502040204020203" pitchFamily="34" charset="0"/>
            </a:endParaRPr>
          </a:p>
        </p:txBody>
      </p:sp>
      <p:sp>
        <p:nvSpPr>
          <p:cNvPr id="8" name="Rectangle 7"/>
          <p:cNvSpPr/>
          <p:nvPr/>
        </p:nvSpPr>
        <p:spPr>
          <a:xfrm>
            <a:off x="9280104" y="3796500"/>
            <a:ext cx="2177024" cy="1110343"/>
          </a:xfrm>
          <a:prstGeom prst="rect">
            <a:avLst/>
          </a:prstGeom>
          <a:solidFill>
            <a:srgbClr val="054E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a:latin typeface="Segoe UI" panose="020B0502040204020203" pitchFamily="34" charset="0"/>
                <a:cs typeface="Segoe UI" panose="020B0502040204020203" pitchFamily="34" charset="0"/>
              </a:rPr>
              <a:t>Opened an account with the Bank</a:t>
            </a:r>
          </a:p>
        </p:txBody>
      </p:sp>
      <p:sp>
        <p:nvSpPr>
          <p:cNvPr id="9" name="TextBox 8"/>
          <p:cNvSpPr txBox="1"/>
          <p:nvPr/>
        </p:nvSpPr>
        <p:spPr>
          <a:xfrm>
            <a:off x="8561707" y="4063199"/>
            <a:ext cx="718397" cy="369332"/>
          </a:xfrm>
          <a:prstGeom prst="rect">
            <a:avLst/>
          </a:prstGeom>
          <a:noFill/>
        </p:spPr>
        <p:txBody>
          <a:bodyPr wrap="square" rtlCol="0" anchor="ctr">
            <a:spAutoFit/>
          </a:bodyPr>
          <a:lstStyle/>
          <a:p>
            <a:pPr algn="ctr"/>
            <a:r>
              <a:rPr lang="en-AU" b="1" dirty="0">
                <a:solidFill>
                  <a:srgbClr val="054E60"/>
                </a:solidFill>
              </a:rPr>
              <a:t>AND</a:t>
            </a:r>
          </a:p>
        </p:txBody>
      </p:sp>
      <p:sp>
        <p:nvSpPr>
          <p:cNvPr id="10" name="Content Placeholder 2"/>
          <p:cNvSpPr>
            <a:spLocks noGrp="1"/>
          </p:cNvSpPr>
          <p:nvPr>
            <p:ph idx="4294967295"/>
          </p:nvPr>
        </p:nvSpPr>
        <p:spPr>
          <a:xfrm>
            <a:off x="1398848" y="5162436"/>
            <a:ext cx="10058280" cy="646331"/>
          </a:xfrm>
        </p:spPr>
        <p:txBody>
          <a:bodyPr>
            <a:spAutoFit/>
          </a:bodyPr>
          <a:lstStyle/>
          <a:p>
            <a:r>
              <a:rPr lang="en-AU" dirty="0"/>
              <a:t>The PBA Agreement, PBA Trust Deed Poll and Deed of Release / Priority Deed Poll are provided as Attachments 2, 3 &amp; 4 of the Minor Works PBA Pack.</a:t>
            </a:r>
          </a:p>
        </p:txBody>
      </p:sp>
    </p:spTree>
    <p:extLst>
      <p:ext uri="{BB962C8B-B14F-4D97-AF65-F5344CB8AC3E}">
        <p14:creationId xmlns:p14="http://schemas.microsoft.com/office/powerpoint/2010/main" val="33168447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37526" y="974566"/>
            <a:ext cx="10116948" cy="535531"/>
          </a:xfrm>
        </p:spPr>
        <p:txBody>
          <a:bodyPr wrap="square">
            <a:spAutoFit/>
          </a:bodyPr>
          <a:lstStyle/>
          <a:p>
            <a:r>
              <a:rPr lang="en-AU" dirty="0"/>
              <a:t>Timeframe</a:t>
            </a:r>
          </a:p>
        </p:txBody>
      </p:sp>
      <p:sp>
        <p:nvSpPr>
          <p:cNvPr id="5" name="Rectangle 4"/>
          <p:cNvSpPr/>
          <p:nvPr/>
        </p:nvSpPr>
        <p:spPr>
          <a:xfrm>
            <a:off x="1711894" y="1894833"/>
            <a:ext cx="8950010" cy="43200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latin typeface="Segoe UI" panose="020B0502040204020203" pitchFamily="34" charset="0"/>
                <a:cs typeface="Segoe UI" panose="020B0502040204020203" pitchFamily="34" charset="0"/>
              </a:rPr>
              <a:t>Contract Award (Day 1)</a:t>
            </a:r>
          </a:p>
        </p:txBody>
      </p:sp>
      <p:sp>
        <p:nvSpPr>
          <p:cNvPr id="6" name="Rectangle 5"/>
          <p:cNvSpPr/>
          <p:nvPr/>
        </p:nvSpPr>
        <p:spPr>
          <a:xfrm>
            <a:off x="1698328" y="3580558"/>
            <a:ext cx="8963576" cy="46800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latin typeface="Segoe UI" panose="020B0502040204020203" pitchFamily="34" charset="0"/>
                <a:cs typeface="Segoe UI" panose="020B0502040204020203" pitchFamily="34" charset="0"/>
              </a:rPr>
              <a:t>Within </a:t>
            </a:r>
            <a:r>
              <a:rPr lang="en-AU" b="1" dirty="0">
                <a:latin typeface="Segoe UI" panose="020B0502040204020203" pitchFamily="34" charset="0"/>
                <a:cs typeface="Segoe UI" panose="020B0502040204020203" pitchFamily="34" charset="0"/>
              </a:rPr>
              <a:t>28</a:t>
            </a:r>
            <a:r>
              <a:rPr lang="en-AU" dirty="0">
                <a:latin typeface="Segoe UI" panose="020B0502040204020203" pitchFamily="34" charset="0"/>
                <a:cs typeface="Segoe UI" panose="020B0502040204020203" pitchFamily="34" charset="0"/>
              </a:rPr>
              <a:t> calendar days of Contract Award</a:t>
            </a:r>
          </a:p>
        </p:txBody>
      </p:sp>
      <p:sp>
        <p:nvSpPr>
          <p:cNvPr id="7" name="Rectangle 6"/>
          <p:cNvSpPr/>
          <p:nvPr/>
        </p:nvSpPr>
        <p:spPr>
          <a:xfrm>
            <a:off x="1698331" y="5022700"/>
            <a:ext cx="8963573" cy="46800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latin typeface="Segoe UI" panose="020B0502040204020203" pitchFamily="34" charset="0"/>
                <a:cs typeface="Segoe UI" panose="020B0502040204020203" pitchFamily="34" charset="0"/>
              </a:rPr>
              <a:t>PBA must be activated within </a:t>
            </a:r>
            <a:r>
              <a:rPr lang="en-AU" b="1" dirty="0">
                <a:latin typeface="Segoe UI" panose="020B0502040204020203" pitchFamily="34" charset="0"/>
                <a:cs typeface="Segoe UI" panose="020B0502040204020203" pitchFamily="34" charset="0"/>
              </a:rPr>
              <a:t>10</a:t>
            </a:r>
            <a:r>
              <a:rPr lang="en-AU" dirty="0">
                <a:latin typeface="Segoe UI" panose="020B0502040204020203" pitchFamily="34" charset="0"/>
                <a:cs typeface="Segoe UI" panose="020B0502040204020203" pitchFamily="34" charset="0"/>
              </a:rPr>
              <a:t> business days of </a:t>
            </a:r>
            <a:r>
              <a:rPr lang="en-AU" b="1" dirty="0">
                <a:latin typeface="Segoe UI" panose="020B0502040204020203" pitchFamily="34" charset="0"/>
                <a:cs typeface="Segoe UI" panose="020B0502040204020203" pitchFamily="34" charset="0"/>
              </a:rPr>
              <a:t>PBA Trust Deed Poll </a:t>
            </a:r>
            <a:r>
              <a:rPr lang="en-AU" dirty="0">
                <a:latin typeface="Segoe UI" panose="020B0502040204020203" pitchFamily="34" charset="0"/>
                <a:cs typeface="Segoe UI" panose="020B0502040204020203" pitchFamily="34" charset="0"/>
              </a:rPr>
              <a:t>being signed</a:t>
            </a:r>
          </a:p>
        </p:txBody>
      </p:sp>
      <p:sp>
        <p:nvSpPr>
          <p:cNvPr id="10" name="Rectangle 9"/>
          <p:cNvSpPr/>
          <p:nvPr/>
        </p:nvSpPr>
        <p:spPr>
          <a:xfrm>
            <a:off x="1698328" y="5479900"/>
            <a:ext cx="8963575" cy="650613"/>
          </a:xfrm>
          <a:prstGeom prst="rect">
            <a:avLst/>
          </a:prstGeom>
          <a:solidFill>
            <a:schemeClr val="bg1"/>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chemeClr val="tx1"/>
                </a:solidFill>
                <a:latin typeface="Segoe UI" panose="020B0502040204020203" pitchFamily="34" charset="0"/>
                <a:cs typeface="Segoe UI" panose="020B0502040204020203" pitchFamily="34" charset="0"/>
              </a:rPr>
              <a:t>Test payment of $1 is made via the PBA to Contractor</a:t>
            </a:r>
          </a:p>
        </p:txBody>
      </p:sp>
      <p:sp>
        <p:nvSpPr>
          <p:cNvPr id="11" name="Rectangle 10"/>
          <p:cNvSpPr/>
          <p:nvPr/>
        </p:nvSpPr>
        <p:spPr>
          <a:xfrm>
            <a:off x="1698330" y="4097030"/>
            <a:ext cx="2910286" cy="650613"/>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600" b="1" dirty="0">
                <a:latin typeface="Segoe UI" panose="020B0502040204020203" pitchFamily="34" charset="0"/>
                <a:cs typeface="Segoe UI" panose="020B0502040204020203" pitchFamily="34" charset="0"/>
              </a:rPr>
              <a:t>PBA Agreement</a:t>
            </a:r>
            <a:r>
              <a:rPr lang="en-AU" sz="1600" b="1" dirty="0">
                <a:solidFill>
                  <a:schemeClr val="bg1"/>
                </a:solidFill>
                <a:latin typeface="Segoe UI" panose="020B0502040204020203" pitchFamily="34" charset="0"/>
                <a:cs typeface="Segoe UI" panose="020B0502040204020203" pitchFamily="34" charset="0"/>
              </a:rPr>
              <a:t> </a:t>
            </a:r>
            <a:r>
              <a:rPr lang="en-AU" sz="1600" dirty="0">
                <a:solidFill>
                  <a:schemeClr val="bg1"/>
                </a:solidFill>
                <a:latin typeface="Segoe UI" panose="020B0502040204020203" pitchFamily="34" charset="0"/>
                <a:cs typeface="Segoe UI" panose="020B0502040204020203" pitchFamily="34" charset="0"/>
              </a:rPr>
              <a:t>signed by Head Contractor, Main Roads &amp; Bank</a:t>
            </a:r>
            <a:endParaRPr lang="en-AU" sz="1600" dirty="0">
              <a:latin typeface="Segoe UI" panose="020B0502040204020203" pitchFamily="34" charset="0"/>
              <a:cs typeface="Segoe UI" panose="020B0502040204020203" pitchFamily="34" charset="0"/>
            </a:endParaRPr>
          </a:p>
        </p:txBody>
      </p:sp>
      <p:sp>
        <p:nvSpPr>
          <p:cNvPr id="12" name="Rectangle 11"/>
          <p:cNvSpPr/>
          <p:nvPr/>
        </p:nvSpPr>
        <p:spPr>
          <a:xfrm>
            <a:off x="4672608" y="4097031"/>
            <a:ext cx="3152827" cy="650612"/>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600" b="1" dirty="0">
                <a:latin typeface="Segoe UI" panose="020B0502040204020203" pitchFamily="34" charset="0"/>
                <a:cs typeface="Segoe UI" panose="020B0502040204020203" pitchFamily="34" charset="0"/>
              </a:rPr>
              <a:t>PBA Trust Deed Poll </a:t>
            </a:r>
            <a:r>
              <a:rPr lang="en-AU" sz="1600" dirty="0">
                <a:latin typeface="Segoe UI" panose="020B0502040204020203" pitchFamily="34" charset="0"/>
                <a:cs typeface="Segoe UI" panose="020B0502040204020203" pitchFamily="34" charset="0"/>
              </a:rPr>
              <a:t>executed by Head Contractor &amp; Main Roads</a:t>
            </a:r>
          </a:p>
        </p:txBody>
      </p:sp>
      <p:sp>
        <p:nvSpPr>
          <p:cNvPr id="13" name="Rectangle 12"/>
          <p:cNvSpPr/>
          <p:nvPr/>
        </p:nvSpPr>
        <p:spPr>
          <a:xfrm>
            <a:off x="7884646" y="4097031"/>
            <a:ext cx="2777258" cy="60212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600" b="1" dirty="0">
                <a:solidFill>
                  <a:srgbClr val="74BF56"/>
                </a:solidFill>
                <a:latin typeface="Segoe UI" panose="020B0502040204020203" pitchFamily="34" charset="0"/>
                <a:cs typeface="Segoe UI" panose="020B0502040204020203" pitchFamily="34" charset="0"/>
              </a:rPr>
              <a:t>Deed of Release </a:t>
            </a:r>
            <a:r>
              <a:rPr lang="en-AU" sz="1600" dirty="0">
                <a:solidFill>
                  <a:srgbClr val="74BF56"/>
                </a:solidFill>
                <a:latin typeface="Segoe UI" panose="020B0502040204020203" pitchFamily="34" charset="0"/>
                <a:cs typeface="Segoe UI" panose="020B0502040204020203" pitchFamily="34" charset="0"/>
              </a:rPr>
              <a:t>or </a:t>
            </a:r>
            <a:r>
              <a:rPr lang="en-AU" sz="1600" b="1" dirty="0">
                <a:solidFill>
                  <a:srgbClr val="74BF56"/>
                </a:solidFill>
                <a:latin typeface="Segoe UI" panose="020B0502040204020203" pitchFamily="34" charset="0"/>
                <a:cs typeface="Segoe UI" panose="020B0502040204020203" pitchFamily="34" charset="0"/>
              </a:rPr>
              <a:t>Priority Deed Poll </a:t>
            </a:r>
            <a:r>
              <a:rPr lang="en-AU" sz="1600" dirty="0">
                <a:solidFill>
                  <a:srgbClr val="74BF56"/>
                </a:solidFill>
                <a:latin typeface="Segoe UI" panose="020B0502040204020203" pitchFamily="34" charset="0"/>
                <a:cs typeface="Segoe UI" panose="020B0502040204020203" pitchFamily="34" charset="0"/>
              </a:rPr>
              <a:t>provided</a:t>
            </a:r>
          </a:p>
        </p:txBody>
      </p:sp>
      <p:sp>
        <p:nvSpPr>
          <p:cNvPr id="14" name="Down Arrow 13"/>
          <p:cNvSpPr/>
          <p:nvPr/>
        </p:nvSpPr>
        <p:spPr>
          <a:xfrm>
            <a:off x="5973272" y="2330392"/>
            <a:ext cx="484632" cy="308228"/>
          </a:xfrm>
          <a:prstGeom prst="downArrow">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dirty="0">
              <a:latin typeface="Segoe UI" panose="020B0502040204020203" pitchFamily="34" charset="0"/>
              <a:cs typeface="Segoe UI" panose="020B0502040204020203" pitchFamily="34" charset="0"/>
            </a:endParaRPr>
          </a:p>
        </p:txBody>
      </p:sp>
      <p:sp>
        <p:nvSpPr>
          <p:cNvPr id="16" name="Down Arrow 15"/>
          <p:cNvSpPr/>
          <p:nvPr/>
        </p:nvSpPr>
        <p:spPr>
          <a:xfrm>
            <a:off x="5973272" y="3280384"/>
            <a:ext cx="484632" cy="308228"/>
          </a:xfrm>
          <a:prstGeom prst="downArrow">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dirty="0">
              <a:latin typeface="Segoe UI" panose="020B0502040204020203" pitchFamily="34" charset="0"/>
              <a:cs typeface="Segoe UI" panose="020B0502040204020203" pitchFamily="34" charset="0"/>
            </a:endParaRPr>
          </a:p>
        </p:txBody>
      </p:sp>
      <p:sp>
        <p:nvSpPr>
          <p:cNvPr id="17" name="Rectangle 16"/>
          <p:cNvSpPr/>
          <p:nvPr/>
        </p:nvSpPr>
        <p:spPr>
          <a:xfrm>
            <a:off x="1698327" y="2642179"/>
            <a:ext cx="8963577" cy="630894"/>
          </a:xfrm>
          <a:prstGeom prst="rect">
            <a:avLst/>
          </a:prstGeom>
          <a:solidFill>
            <a:schemeClr val="bg1"/>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chemeClr val="tx1"/>
                </a:solidFill>
                <a:latin typeface="Segoe UI" panose="020B0502040204020203" pitchFamily="34" charset="0"/>
                <a:cs typeface="Segoe UI" panose="020B0502040204020203" pitchFamily="34" charset="0"/>
              </a:rPr>
              <a:t>Letter of Contract Award sent to Contractor</a:t>
            </a:r>
          </a:p>
        </p:txBody>
      </p:sp>
      <p:sp>
        <p:nvSpPr>
          <p:cNvPr id="18" name="Down Arrow 17"/>
          <p:cNvSpPr/>
          <p:nvPr/>
        </p:nvSpPr>
        <p:spPr>
          <a:xfrm>
            <a:off x="5973272" y="4747643"/>
            <a:ext cx="484632" cy="262620"/>
          </a:xfrm>
          <a:prstGeom prst="downArrow">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7425130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one </a:t>
            </a:r>
            <a:r>
              <a:rPr lang="en-AU" dirty="0"/>
              <a:t>week of Contract Award</a:t>
            </a:r>
          </a:p>
        </p:txBody>
      </p:sp>
      <p:sp>
        <p:nvSpPr>
          <p:cNvPr id="15" name="Content Placeholder 2"/>
          <p:cNvSpPr>
            <a:spLocks noGrp="1"/>
          </p:cNvSpPr>
          <p:nvPr>
            <p:ph idx="4294967295"/>
          </p:nvPr>
        </p:nvSpPr>
        <p:spPr>
          <a:xfrm>
            <a:off x="1096194" y="2360990"/>
            <a:ext cx="10058280" cy="3395801"/>
          </a:xfrm>
        </p:spPr>
        <p:txBody>
          <a:bodyPr>
            <a:spAutoFit/>
          </a:bodyPr>
          <a:lstStyle/>
          <a:p>
            <a:pPr marL="457200" indent="-457200">
              <a:buFont typeface="+mj-lt"/>
              <a:buAutoNum type="arabicPeriod"/>
            </a:pPr>
            <a:r>
              <a:rPr lang="en-AU" dirty="0"/>
              <a:t>Contact the Bank to open the PBA.  As it can take up to 3-4 weeks to open the account, it is important to start the process immediately.</a:t>
            </a:r>
          </a:p>
          <a:p>
            <a:pPr marL="457200" indent="-457200">
              <a:buFont typeface="+mj-lt"/>
              <a:buAutoNum type="arabicPeriod"/>
            </a:pPr>
            <a:r>
              <a:rPr lang="en-AU" dirty="0"/>
              <a:t>Provide the Bank and authorised signatories within your organisation with a copy of the PBA Trust Deed Poll and PBA Agreement to familiarise themselves with how the PBA will operate.  This will also help avoid delays when requesting them to sign these documents.</a:t>
            </a:r>
          </a:p>
          <a:p>
            <a:pPr marL="457200" indent="-457200">
              <a:buFont typeface="+mj-lt"/>
              <a:buAutoNum type="arabicPeriod"/>
            </a:pPr>
            <a:r>
              <a:rPr lang="en-AU" dirty="0"/>
              <a:t>In order to determine if a deed of release or priority deed poll is required, you will need to conduct a </a:t>
            </a:r>
            <a:r>
              <a:rPr lang="en-AU" i="1" dirty="0"/>
              <a:t>Personal Property Securities Register</a:t>
            </a:r>
            <a:r>
              <a:rPr lang="en-AU" dirty="0"/>
              <a:t> (PPSR) search to determine whether there are any registered security interests that would extend to the PBA.  It is recommended you seek your own independent legal or specialist advice with regard to conducting a PPSR search and analysing the search results.</a:t>
            </a:r>
          </a:p>
        </p:txBody>
      </p:sp>
    </p:spTree>
    <p:extLst>
      <p:ext uri="{BB962C8B-B14F-4D97-AF65-F5344CB8AC3E}">
        <p14:creationId xmlns:p14="http://schemas.microsoft.com/office/powerpoint/2010/main" val="3964642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one </a:t>
            </a:r>
            <a:r>
              <a:rPr lang="en-AU" dirty="0"/>
              <a:t>week of Contract Award</a:t>
            </a:r>
          </a:p>
        </p:txBody>
      </p:sp>
      <p:sp>
        <p:nvSpPr>
          <p:cNvPr id="15" name="Content Placeholder 2"/>
          <p:cNvSpPr>
            <a:spLocks noGrp="1"/>
          </p:cNvSpPr>
          <p:nvPr>
            <p:ph idx="4294967295"/>
          </p:nvPr>
        </p:nvSpPr>
        <p:spPr>
          <a:xfrm>
            <a:off x="1096194" y="2360990"/>
            <a:ext cx="10058280" cy="3949799"/>
          </a:xfrm>
        </p:spPr>
        <p:txBody>
          <a:bodyPr>
            <a:spAutoFit/>
          </a:bodyPr>
          <a:lstStyle/>
          <a:p>
            <a:pPr marL="457200" indent="-457200">
              <a:buFont typeface="+mj-lt"/>
              <a:buAutoNum type="arabicPeriod" startAt="4"/>
            </a:pPr>
            <a:r>
              <a:rPr lang="en-AU" dirty="0"/>
              <a:t>If you are in the process of engaging subcontractors, you must now notify your Tier 1 subcontractors and suppliers with a contract value equal to or more than $20,000 (incl. GST) that they are bidding for a PBA project and direct them to the PBA page on Main Roads website </a:t>
            </a:r>
            <a:r>
              <a:rPr lang="en-AU" dirty="0">
                <a:hlinkClick r:id="rId3"/>
              </a:rPr>
              <a:t>Project Bank Accounts (PBA) | Main Roads Western Australia</a:t>
            </a:r>
            <a:r>
              <a:rPr lang="en-AU" dirty="0"/>
              <a:t>. There is no requirement for you to engage subcontractors earlier than normal. </a:t>
            </a:r>
          </a:p>
          <a:p>
            <a:pPr marL="457200" indent="-457200">
              <a:buFont typeface="+mj-lt"/>
              <a:buAutoNum type="arabicPeriod" startAt="4"/>
            </a:pPr>
            <a:r>
              <a:rPr lang="en-AU" dirty="0"/>
              <a:t>Notify any subcontractors with a contract value less than $20,000 (incl. GST) of their right to “opt-in” to the PBA.  You don’t need to notify suppliers with a contract value less than $20,000 (incl. GST) but they can opt-in if they wish to.  If these subcontractors and suppliers want to join the PBA trust, you will need to provide them with an Opt-in Notice within seven calendar days.  The Opt-in Notice can be found at Schedule 7 of the PBA Trust Deed Poll. </a:t>
            </a:r>
          </a:p>
          <a:p>
            <a:pPr marL="457200" indent="-457200">
              <a:buFont typeface="+mj-lt"/>
              <a:buAutoNum type="arabicPeriod" startAt="4"/>
            </a:pPr>
            <a:r>
              <a:rPr lang="en-AU" dirty="0"/>
              <a:t>Send signed copies of all Opt-in Notices to the Superintendent.</a:t>
            </a:r>
          </a:p>
        </p:txBody>
      </p:sp>
    </p:spTree>
    <p:extLst>
      <p:ext uri="{BB962C8B-B14F-4D97-AF65-F5344CB8AC3E}">
        <p14:creationId xmlns:p14="http://schemas.microsoft.com/office/powerpoint/2010/main" val="13521570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two </a:t>
            </a:r>
            <a:r>
              <a:rPr lang="en-AU" dirty="0"/>
              <a:t>weeks of Contract Award</a:t>
            </a:r>
          </a:p>
        </p:txBody>
      </p:sp>
      <p:sp>
        <p:nvSpPr>
          <p:cNvPr id="4" name="Content Placeholder 2"/>
          <p:cNvSpPr>
            <a:spLocks noGrp="1"/>
          </p:cNvSpPr>
          <p:nvPr>
            <p:ph idx="4294967295"/>
          </p:nvPr>
        </p:nvSpPr>
        <p:spPr>
          <a:xfrm>
            <a:off x="1096194" y="2360990"/>
            <a:ext cx="10058280" cy="2436564"/>
          </a:xfrm>
        </p:spPr>
        <p:txBody>
          <a:bodyPr>
            <a:spAutoFit/>
          </a:bodyPr>
          <a:lstStyle/>
          <a:p>
            <a:pPr marL="457200" indent="-457200">
              <a:buFont typeface="+mj-lt"/>
              <a:buAutoNum type="arabicPeriod"/>
            </a:pPr>
            <a:r>
              <a:rPr lang="en-AU" dirty="0"/>
              <a:t>If your organisation has granted a registered security interest to any creditor (other than the Bank establishing the account) that would extend to the PBA (as identified in the “Personal Property Securities Register” maintained pursuant to the </a:t>
            </a:r>
            <a:r>
              <a:rPr lang="en-AU" i="1" dirty="0"/>
              <a:t>Personal Property Securities Act 2009 </a:t>
            </a:r>
            <a:r>
              <a:rPr lang="en-AU" dirty="0"/>
              <a:t>(Cth)), you will need to obtain either a deed of release or a priority deed poll from each creditor.  Only one of these documents is required from each creditor.</a:t>
            </a:r>
          </a:p>
          <a:p>
            <a:pPr marL="457200" indent="-457200">
              <a:buFont typeface="+mj-lt"/>
              <a:buAutoNum type="arabicPeriod"/>
            </a:pPr>
            <a:r>
              <a:rPr lang="en-AU" dirty="0"/>
              <a:t>If required, contact the Bank to arrange training to ensure your staff are fully aware of how to operate the PBA.  The actual training should take place in week three.</a:t>
            </a:r>
          </a:p>
        </p:txBody>
      </p:sp>
    </p:spTree>
    <p:extLst>
      <p:ext uri="{BB962C8B-B14F-4D97-AF65-F5344CB8AC3E}">
        <p14:creationId xmlns:p14="http://schemas.microsoft.com/office/powerpoint/2010/main" val="22864229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three </a:t>
            </a:r>
            <a:r>
              <a:rPr lang="en-AU" dirty="0"/>
              <a:t>weeks of Contract Award</a:t>
            </a:r>
          </a:p>
        </p:txBody>
      </p:sp>
      <p:sp>
        <p:nvSpPr>
          <p:cNvPr id="4" name="Content Placeholder 2"/>
          <p:cNvSpPr>
            <a:spLocks noGrp="1"/>
          </p:cNvSpPr>
          <p:nvPr>
            <p:ph idx="4294967295"/>
          </p:nvPr>
        </p:nvSpPr>
        <p:spPr>
          <a:xfrm>
            <a:off x="1096194" y="2360990"/>
            <a:ext cx="10058280" cy="3929281"/>
          </a:xfrm>
        </p:spPr>
        <p:txBody>
          <a:bodyPr>
            <a:spAutoFit/>
          </a:bodyPr>
          <a:lstStyle/>
          <a:p>
            <a:pPr marL="457200" indent="-457200">
              <a:buFont typeface="+mj-lt"/>
              <a:buAutoNum type="arabicPeriod"/>
            </a:pPr>
            <a:r>
              <a:rPr lang="en-AU" dirty="0"/>
              <a:t>You should have received the BSB and two account numbers from the Bank – one for the General sub-account and one for the Retention sub-account.  Follow up with the Bank immediately if this has not occurred by the middle of week three.</a:t>
            </a:r>
          </a:p>
          <a:p>
            <a:pPr marL="457200" indent="-457200">
              <a:buFont typeface="+mj-lt"/>
              <a:buAutoNum type="arabicPeriod"/>
            </a:pPr>
            <a:r>
              <a:rPr lang="en-AU" dirty="0"/>
              <a:t>Complete the </a:t>
            </a:r>
            <a:r>
              <a:rPr lang="en-AU" b="1" dirty="0"/>
              <a:t>PBA AP-Supplier Creation Form</a:t>
            </a:r>
            <a:r>
              <a:rPr lang="en-AU" dirty="0"/>
              <a:t> and return it to Main Roads Finance Branch.</a:t>
            </a:r>
          </a:p>
          <a:p>
            <a:pPr marL="457200" indent="-457200">
              <a:buFont typeface="+mj-lt"/>
              <a:buAutoNum type="arabicPeriod"/>
            </a:pPr>
            <a:r>
              <a:rPr lang="en-AU" dirty="0"/>
              <a:t>Ensure a signed deed of release or priority deed poll has been obtained from any creditors (other than the Bank) that hold a registered security interest over your organisation that would extend to the PBA.  Follow up immediately if these have not been received.</a:t>
            </a:r>
          </a:p>
          <a:p>
            <a:pPr marL="457200" indent="-457200">
              <a:buFont typeface="+mj-lt"/>
              <a:buAutoNum type="arabicPeriod"/>
            </a:pPr>
            <a:r>
              <a:rPr lang="en-AU" dirty="0"/>
              <a:t>Enter the BSB and two PBA account numbers into the PBA Agreement.</a:t>
            </a:r>
          </a:p>
          <a:p>
            <a:pPr marL="457200" indent="-457200">
              <a:buFont typeface="+mj-lt"/>
              <a:buAutoNum type="arabicPeriod"/>
            </a:pPr>
            <a:r>
              <a:rPr lang="en-AU" dirty="0"/>
              <a:t>Ensure that the completed PBA Agreement and PBA Trust Deed Poll are signed by authorised signatories in your organisation.</a:t>
            </a:r>
          </a:p>
        </p:txBody>
      </p:sp>
      <p:graphicFrame>
        <p:nvGraphicFramePr>
          <p:cNvPr id="2" name="Object 1">
            <a:extLst>
              <a:ext uri="{FF2B5EF4-FFF2-40B4-BE49-F238E27FC236}">
                <a16:creationId xmlns:a16="http://schemas.microsoft.com/office/drawing/2014/main" id="{66BCCA63-4C71-2904-7F93-9C80FBB3ACE2}"/>
              </a:ext>
            </a:extLst>
          </p:cNvPr>
          <p:cNvGraphicFramePr>
            <a:graphicFrameLocks noChangeAspect="1"/>
          </p:cNvGraphicFramePr>
          <p:nvPr>
            <p:extLst>
              <p:ext uri="{D42A27DB-BD31-4B8C-83A1-F6EECF244321}">
                <p14:modId xmlns:p14="http://schemas.microsoft.com/office/powerpoint/2010/main" val="3469198873"/>
              </p:ext>
            </p:extLst>
          </p:nvPr>
        </p:nvGraphicFramePr>
        <p:xfrm>
          <a:off x="9962395" y="3337572"/>
          <a:ext cx="914400" cy="771525"/>
        </p:xfrm>
        <a:graphic>
          <a:graphicData uri="http://schemas.openxmlformats.org/presentationml/2006/ole">
            <mc:AlternateContent xmlns:mc="http://schemas.openxmlformats.org/markup-compatibility/2006">
              <mc:Choice xmlns:v="urn:schemas-microsoft-com:vml" Requires="v">
                <p:oleObj name="Document" showAsIcon="1" r:id="rId3" imgW="914400" imgH="771525" progId="Word.Document.12">
                  <p:embed/>
                </p:oleObj>
              </mc:Choice>
              <mc:Fallback>
                <p:oleObj name="Document" showAsIcon="1" r:id="rId3" imgW="914400" imgH="771525" progId="Word.Document.12">
                  <p:embed/>
                  <p:pic>
                    <p:nvPicPr>
                      <p:cNvPr id="2" name="Object 1">
                        <a:extLst>
                          <a:ext uri="{FF2B5EF4-FFF2-40B4-BE49-F238E27FC236}">
                            <a16:creationId xmlns:a16="http://schemas.microsoft.com/office/drawing/2014/main" id="{66BCCA63-4C71-2904-7F93-9C80FBB3ACE2}"/>
                          </a:ext>
                        </a:extLst>
                      </p:cNvPr>
                      <p:cNvPicPr/>
                      <p:nvPr/>
                    </p:nvPicPr>
                    <p:blipFill>
                      <a:blip r:embed="rId4"/>
                      <a:stretch>
                        <a:fillRect/>
                      </a:stretch>
                    </p:blipFill>
                    <p:spPr>
                      <a:xfrm>
                        <a:off x="9962395" y="3337572"/>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33105299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three </a:t>
            </a:r>
            <a:r>
              <a:rPr lang="en-AU" dirty="0"/>
              <a:t>weeks of Contract Award</a:t>
            </a:r>
          </a:p>
        </p:txBody>
      </p:sp>
      <p:sp>
        <p:nvSpPr>
          <p:cNvPr id="4" name="Content Placeholder 2"/>
          <p:cNvSpPr>
            <a:spLocks noGrp="1"/>
          </p:cNvSpPr>
          <p:nvPr>
            <p:ph idx="4294967295"/>
          </p:nvPr>
        </p:nvSpPr>
        <p:spPr>
          <a:xfrm>
            <a:off x="1096194" y="2360990"/>
            <a:ext cx="10058280" cy="3118803"/>
          </a:xfrm>
        </p:spPr>
        <p:txBody>
          <a:bodyPr>
            <a:spAutoFit/>
          </a:bodyPr>
          <a:lstStyle/>
          <a:p>
            <a:pPr marL="457200" indent="-457200">
              <a:buFont typeface="+mj-lt"/>
              <a:buAutoNum type="arabicPeriod" startAt="6"/>
            </a:pPr>
            <a:r>
              <a:rPr lang="en-AU" dirty="0"/>
              <a:t>Provide the Bank with the signed PBA Agreement and PBA Trust Deed Poll.  The Bank will sign the agreement and sight the trust deed poll.</a:t>
            </a:r>
          </a:p>
          <a:p>
            <a:pPr marL="457200" indent="-457200">
              <a:buFont typeface="+mj-lt"/>
              <a:buAutoNum type="arabicPeriod" startAt="6"/>
            </a:pPr>
            <a:r>
              <a:rPr lang="en-AU" dirty="0"/>
              <a:t>You should have also received tokens from the Bank (electronic devices that generate a random number) which will allow you to operate the PBA.  Follow up with the Bank immediately if this has not occurred.</a:t>
            </a:r>
          </a:p>
          <a:p>
            <a:pPr marL="457200" indent="-457200">
              <a:buFont typeface="+mj-lt"/>
              <a:buAutoNum type="arabicPeriod" startAt="6"/>
            </a:pPr>
            <a:r>
              <a:rPr lang="en-AU" dirty="0"/>
              <a:t>Contact the Super’s Rep to agree the date when your payment claim will be submitted each month (the Contractor is entitled to submit its payment claim on the first calendar day of each month).  Notify subcontractors of the date they need to submit their payment claims each month.  This should be at least a week before you submit your payment claim to the Superintendent.</a:t>
            </a:r>
          </a:p>
        </p:txBody>
      </p:sp>
    </p:spTree>
    <p:extLst>
      <p:ext uri="{BB962C8B-B14F-4D97-AF65-F5344CB8AC3E}">
        <p14:creationId xmlns:p14="http://schemas.microsoft.com/office/powerpoint/2010/main" val="4455453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 Main Roads logo - Regional bridge.PPTX" id="{A90AB49B-77FA-4B2E-B34B-99085892C602}" vid="{D18D22BA-5D2A-4CBE-869F-49DC2860A8A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1c50f459-6473-4b81-84b7-5ce978e1917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1B97BD596725447811023C3D80A38EE" ma:contentTypeVersion="15" ma:contentTypeDescription="Create a new document." ma:contentTypeScope="" ma:versionID="f2a3757d8b0a5dcf69aa453cdabdbf92">
  <xsd:schema xmlns:xsd="http://www.w3.org/2001/XMLSchema" xmlns:xs="http://www.w3.org/2001/XMLSchema" xmlns:p="http://schemas.microsoft.com/office/2006/metadata/properties" xmlns:ns3="1c50f459-6473-4b81-84b7-5ce978e1917b" xmlns:ns4="d387471b-ce8c-4e20-a08b-41fae0cb50e9" targetNamespace="http://schemas.microsoft.com/office/2006/metadata/properties" ma:root="true" ma:fieldsID="a3f5cd6bb8c7a5036cd1713b274e7cb3" ns3:_="" ns4:_="">
    <xsd:import namespace="1c50f459-6473-4b81-84b7-5ce978e1917b"/>
    <xsd:import namespace="d387471b-ce8c-4e20-a08b-41fae0cb50e9"/>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_activity" minOccurs="0"/>
                <xsd:element ref="ns3:MediaServiceObjectDetectorVersion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0f459-6473-4b81-84b7-5ce978e191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_activity" ma:index="15" nillable="true" ma:displayName="_activity" ma:hidden="true" ma:internalName="_activity">
      <xsd:simpleType>
        <xsd:restriction base="dms:Note"/>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SystemTags" ma:index="18" nillable="true" ma:displayName="MediaServiceSystemTags" ma:hidden="true" ma:internalName="MediaServiceSystemTags" ma:readOnly="true">
      <xsd:simpleType>
        <xsd:restriction base="dms:Note"/>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387471b-ce8c-4e20-a08b-41fae0cb50e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E3B432-3501-45DD-AC26-7E12455FDB17}">
  <ds:schemaRefs>
    <ds:schemaRef ds:uri="http://schemas.microsoft.com/sharepoint/v3/contenttype/forms"/>
  </ds:schemaRefs>
</ds:datastoreItem>
</file>

<file path=customXml/itemProps2.xml><?xml version="1.0" encoding="utf-8"?>
<ds:datastoreItem xmlns:ds="http://schemas.openxmlformats.org/officeDocument/2006/customXml" ds:itemID="{D98EA9D9-D6DA-462F-A251-46ED9E7546E4}">
  <ds:schemaRefs>
    <ds:schemaRef ds:uri="d387471b-ce8c-4e20-a08b-41fae0cb50e9"/>
    <ds:schemaRef ds:uri="http://schemas.microsoft.com/office/2006/documentManagement/types"/>
    <ds:schemaRef ds:uri="http://schemas.openxmlformats.org/package/2006/metadata/core-properties"/>
    <ds:schemaRef ds:uri="http://purl.org/dc/elements/1.1/"/>
    <ds:schemaRef ds:uri="http://purl.org/dc/dcmitype/"/>
    <ds:schemaRef ds:uri="http://www.w3.org/XML/1998/namespace"/>
    <ds:schemaRef ds:uri="http://purl.org/dc/terms/"/>
    <ds:schemaRef ds:uri="http://schemas.microsoft.com/office/infopath/2007/PartnerControls"/>
    <ds:schemaRef ds:uri="1c50f459-6473-4b81-84b7-5ce978e1917b"/>
    <ds:schemaRef ds:uri="http://schemas.microsoft.com/office/2006/metadata/properties"/>
  </ds:schemaRefs>
</ds:datastoreItem>
</file>

<file path=customXml/itemProps3.xml><?xml version="1.0" encoding="utf-8"?>
<ds:datastoreItem xmlns:ds="http://schemas.openxmlformats.org/officeDocument/2006/customXml" ds:itemID="{FD3D7F42-C03B-4817-9E70-B3418DD92E7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0f459-6473-4b81-84b7-5ce978e1917b"/>
    <ds:schemaRef ds:uri="d387471b-ce8c-4e20-a08b-41fae0cb50e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624da173-6602-4885-a65b-c0bd2702bca0}" enabled="1" method="Standard" siteId="{ced71ed6-76dd-43d0-9acc-cf122b3bc423}" removed="0"/>
</clbl:labelList>
</file>

<file path=docProps/app.xml><?xml version="1.0" encoding="utf-8"?>
<Properties xmlns="http://schemas.openxmlformats.org/officeDocument/2006/extended-properties" xmlns:vt="http://schemas.openxmlformats.org/officeDocument/2006/docPropsVTypes">
  <Template>PowerPoint - Main Roads logo - Regional Bridge</Template>
  <TotalTime>1139</TotalTime>
  <Words>2359</Words>
  <Application>Microsoft Office PowerPoint</Application>
  <PresentationFormat>Widescreen</PresentationFormat>
  <Paragraphs>139</Paragraphs>
  <Slides>24</Slides>
  <Notes>18</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3</vt:i4>
      </vt:variant>
      <vt:variant>
        <vt:lpstr>Slide Titles</vt:lpstr>
      </vt:variant>
      <vt:variant>
        <vt:i4>24</vt:i4>
      </vt:variant>
    </vt:vector>
  </HeadingPairs>
  <TitlesOfParts>
    <vt:vector size="33" baseType="lpstr">
      <vt:lpstr>Arial</vt:lpstr>
      <vt:lpstr>Calibri</vt:lpstr>
      <vt:lpstr>Segoe UI</vt:lpstr>
      <vt:lpstr>Segoe UI Black</vt:lpstr>
      <vt:lpstr>Segoe UI Light</vt:lpstr>
      <vt:lpstr>Office Theme</vt:lpstr>
      <vt:lpstr>Document</vt:lpstr>
      <vt:lpstr>Acrobat Document</vt:lpstr>
      <vt:lpstr>Packager Shell Object</vt:lpstr>
      <vt:lpstr>Project Bank Accounts</vt:lpstr>
      <vt:lpstr>Establishing the PBA</vt:lpstr>
      <vt:lpstr>Overview</vt:lpstr>
      <vt:lpstr>Timeframe</vt:lpstr>
      <vt:lpstr>Within one week of Contract Award</vt:lpstr>
      <vt:lpstr>Within one week of Contract Award</vt:lpstr>
      <vt:lpstr>Within two weeks of Contract Award</vt:lpstr>
      <vt:lpstr>Within three weeks of Contract Award</vt:lpstr>
      <vt:lpstr>Within three weeks of Contract Award</vt:lpstr>
      <vt:lpstr>Within three-four weeks of Contract Award</vt:lpstr>
      <vt:lpstr>Within four weeks of Contract Award</vt:lpstr>
      <vt:lpstr>Facilitating the $1 test payment</vt:lpstr>
      <vt:lpstr>Facilitating the $1 test payment</vt:lpstr>
      <vt:lpstr>Operating the PBA</vt:lpstr>
      <vt:lpstr>Monthly payment process</vt:lpstr>
      <vt:lpstr>Day 1</vt:lpstr>
      <vt:lpstr>Day 14</vt:lpstr>
      <vt:lpstr>Day 19</vt:lpstr>
      <vt:lpstr>Day 21</vt:lpstr>
      <vt:lpstr>Day 28</vt:lpstr>
      <vt:lpstr>Supporting information</vt:lpstr>
      <vt:lpstr>Glossary of Terms</vt:lpstr>
      <vt:lpstr>PowerPoint Presentation</vt:lpstr>
      <vt:lpstr>Questions</vt:lpstr>
    </vt:vector>
  </TitlesOfParts>
  <Company>Main Roads Western Australia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Bank Accounts</dc:title>
  <dc:creator>LEWIS Kelly (CC)</dc:creator>
  <cp:lastModifiedBy>Luciano Digirolamo</cp:lastModifiedBy>
  <cp:revision>53</cp:revision>
  <cp:lastPrinted>2019-12-06T04:25:34Z</cp:lastPrinted>
  <dcterms:created xsi:type="dcterms:W3CDTF">2020-08-20T23:21:16Z</dcterms:created>
  <dcterms:modified xsi:type="dcterms:W3CDTF">2025-10-08T08:07:22Z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0x01010061B97BD596725447811023C3D80A38EE</vt:lpwstr>
  </property>
  <property fmtid="{D5CDD505-2E9C-101B-9397-08002B2CF9AE}" pid="3" name="ClassificationContentMarkingHeaderLocations">
    <vt:lpwstr>Office Theme:6</vt:lpwstr>
  </property>
  <property fmtid="{D5CDD505-2E9C-101B-9397-08002B2CF9AE}" pid="4" name="ClassificationContentMarkingHeaderText">
    <vt:lpwstr>OFFICIAL</vt:lpwstr>
  </property>
</Properties>
</file>